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48"/>
  </p:notesMasterIdLst>
  <p:handoutMasterIdLst>
    <p:handoutMasterId r:id="rId49"/>
  </p:handoutMasterIdLst>
  <p:sldIdLst>
    <p:sldId id="365" r:id="rId9"/>
    <p:sldId id="333" r:id="rId10"/>
    <p:sldId id="334" r:id="rId11"/>
    <p:sldId id="272" r:id="rId12"/>
    <p:sldId id="275" r:id="rId13"/>
    <p:sldId id="271" r:id="rId14"/>
    <p:sldId id="270" r:id="rId15"/>
    <p:sldId id="263" r:id="rId16"/>
    <p:sldId id="257" r:id="rId17"/>
    <p:sldId id="258" r:id="rId18"/>
    <p:sldId id="283" r:id="rId19"/>
    <p:sldId id="358" r:id="rId20"/>
    <p:sldId id="354" r:id="rId21"/>
    <p:sldId id="322" r:id="rId22"/>
    <p:sldId id="330" r:id="rId23"/>
    <p:sldId id="342" r:id="rId24"/>
    <p:sldId id="352" r:id="rId25"/>
    <p:sldId id="353" r:id="rId26"/>
    <p:sldId id="367" r:id="rId27"/>
    <p:sldId id="359" r:id="rId28"/>
    <p:sldId id="366" r:id="rId29"/>
    <p:sldId id="332" r:id="rId30"/>
    <p:sldId id="370" r:id="rId31"/>
    <p:sldId id="347" r:id="rId32"/>
    <p:sldId id="360" r:id="rId33"/>
    <p:sldId id="351" r:id="rId34"/>
    <p:sldId id="356" r:id="rId35"/>
    <p:sldId id="350" r:id="rId36"/>
    <p:sldId id="362" r:id="rId37"/>
    <p:sldId id="368" r:id="rId38"/>
    <p:sldId id="355" r:id="rId39"/>
    <p:sldId id="259" r:id="rId40"/>
    <p:sldId id="344" r:id="rId41"/>
    <p:sldId id="320" r:id="rId42"/>
    <p:sldId id="363" r:id="rId43"/>
    <p:sldId id="325" r:id="rId44"/>
    <p:sldId id="369" r:id="rId45"/>
    <p:sldId id="329" r:id="rId46"/>
    <p:sldId id="26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582A"/>
    <a:srgbClr val="FFFDF8"/>
    <a:srgbClr val="E300F4"/>
    <a:srgbClr val="996633"/>
    <a:srgbClr val="72AF2F"/>
    <a:srgbClr val="00CC00"/>
    <a:srgbClr val="D4263E"/>
    <a:srgbClr val="FFFFFF"/>
    <a:srgbClr val="1A3F82"/>
    <a:srgbClr val="22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74" autoAdjust="0"/>
    <p:restoredTop sz="86939"/>
  </p:normalViewPr>
  <p:slideViewPr>
    <p:cSldViewPr snapToGrid="0" showGuides="1">
      <p:cViewPr varScale="1">
        <p:scale>
          <a:sx n="97" d="100"/>
          <a:sy n="97" d="100"/>
        </p:scale>
        <p:origin x="1158"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27/11/2025</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20</a:t>
            </a:fld>
            <a:endParaRPr lang="en-GB"/>
          </a:p>
        </p:txBody>
      </p:sp>
    </p:spTree>
    <p:extLst>
      <p:ext uri="{BB962C8B-B14F-4D97-AF65-F5344CB8AC3E}">
        <p14:creationId xmlns:p14="http://schemas.microsoft.com/office/powerpoint/2010/main" val="139521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22</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26</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33</a:t>
            </a:fld>
            <a:endParaRPr lang="en-GB"/>
          </a:p>
        </p:txBody>
      </p:sp>
    </p:spTree>
    <p:extLst>
      <p:ext uri="{BB962C8B-B14F-4D97-AF65-F5344CB8AC3E}">
        <p14:creationId xmlns:p14="http://schemas.microsoft.com/office/powerpoint/2010/main" val="198078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34</a:t>
            </a:fld>
            <a:endParaRPr lang="en-GB"/>
          </a:p>
        </p:txBody>
      </p:sp>
    </p:spTree>
    <p:extLst>
      <p:ext uri="{BB962C8B-B14F-4D97-AF65-F5344CB8AC3E}">
        <p14:creationId xmlns:p14="http://schemas.microsoft.com/office/powerpoint/2010/main" val="146721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36</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Zhang (2024) A model illustrating how the insular cortex serves as an integrative hub facilitating seamless interplay between sensation, emotion, and cognition. The insula can receive diverse exteroceptive (e.g., tastes, cues, reward/threat) and interoceptive (e.g., cardiac, respiratory, gastrointestinal conditions, homeostatic states) information through its connection with the sensory areas. The information is then integrated, processed, and computed within the neural network bridged by the insula, influencing the consciousness of self in physical space, updating physiological rhythms (e.g., heart rate, respiration rate), affecting temporal perception, emotional experiences, and guiding decision-making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The insula evaluates the situational value and potential risk, impacting emotional experiences. Its assimilation of sensory and emotional data guides decisions and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profoundly influencing personal, social, and reward-driven actions, and defining our interactions with the world.</a:t>
            </a:r>
          </a:p>
          <a:p>
            <a:endParaRPr lang="en-GB" b="0" i="0" dirty="0">
              <a:solidFill>
                <a:srgbClr val="222222"/>
              </a:solidFill>
              <a:effectLst/>
              <a:latin typeface="Merriweather" panose="020F0502020204030204" pitchFamily="2" charset="0"/>
            </a:endParaRPr>
          </a:p>
          <a:p>
            <a:r>
              <a:rPr lang="en-GB" dirty="0"/>
              <a:t>http://dx.doi.org/10.1007/s12264-024-01211-4</a:t>
            </a:r>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75209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15</a:t>
            </a:fld>
            <a:endParaRPr lang="en-GB"/>
          </a:p>
        </p:txBody>
      </p:sp>
    </p:spTree>
    <p:extLst>
      <p:ext uri="{BB962C8B-B14F-4D97-AF65-F5344CB8AC3E}">
        <p14:creationId xmlns:p14="http://schemas.microsoft.com/office/powerpoint/2010/main" val="1435468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73.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394890454_The_Mint_Scale_A_Fresh_Validation_of_the_Multimodal_Interoception_Questionnaire_and_Comparison_to_the_MAIA_BPQ_and_IAS" TargetMode="External"/><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3.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3.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3.xml"/><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3.xml"/><Relationship Id="rId5" Type="http://schemas.openxmlformats.org/officeDocument/2006/relationships/image" Target="../media/image85.png"/><Relationship Id="rId4" Type="http://schemas.openxmlformats.org/officeDocument/2006/relationships/image" Target="../media/image84.jpe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3.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3.xml"/><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98.png"/><Relationship Id="rId5" Type="http://schemas.openxmlformats.org/officeDocument/2006/relationships/image" Target="../media/image97.jpeg"/><Relationship Id="rId4" Type="http://schemas.openxmlformats.org/officeDocument/2006/relationships/image" Target="../media/image96.jpeg"/></Relationships>
</file>

<file path=ppt/slides/_rels/slide3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3.xml"/><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Embodied Brain</a:t>
            </a:r>
            <a:br>
              <a:rPr lang="en-GB" sz="5400" dirty="0"/>
            </a:br>
            <a:r>
              <a:rPr lang="en-GB" sz="4000" dirty="0"/>
              <a:t>Interoception</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79081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3970318"/>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09983-83AE-12DB-E5A8-222F106C6B3A}"/>
              </a:ext>
            </a:extLst>
          </p:cNvPr>
          <p:cNvSpPr>
            <a:spLocks noGrp="1"/>
          </p:cNvSpPr>
          <p:nvPr>
            <p:ph type="title"/>
          </p:nvPr>
        </p:nvSpPr>
        <p:spPr/>
        <p:txBody>
          <a:bodyPr/>
          <a:lstStyle/>
          <a:p>
            <a:r>
              <a:rPr lang="fr-FR" dirty="0"/>
              <a:t>A </a:t>
            </a:r>
            <a:r>
              <a:rPr lang="fr-FR" i="1" dirty="0" err="1"/>
              <a:t>disgusting</a:t>
            </a:r>
            <a:r>
              <a:rPr lang="fr-FR" dirty="0"/>
              <a:t> </a:t>
            </a:r>
            <a:r>
              <a:rPr lang="fr-FR" dirty="0" err="1"/>
              <a:t>history</a:t>
            </a:r>
            <a:endParaRPr lang="en-GB" dirty="0"/>
          </a:p>
        </p:txBody>
      </p:sp>
      <p:pic>
        <p:nvPicPr>
          <p:cNvPr id="5" name="Picture 4">
            <a:extLst>
              <a:ext uri="{FF2B5EF4-FFF2-40B4-BE49-F238E27FC236}">
                <a16:creationId xmlns:a16="http://schemas.microsoft.com/office/drawing/2014/main" id="{E5501E81-43A9-0B97-F26E-210D44678AB2}"/>
              </a:ext>
            </a:extLst>
          </p:cNvPr>
          <p:cNvPicPr>
            <a:picLocks noChangeAspect="1"/>
          </p:cNvPicPr>
          <p:nvPr/>
        </p:nvPicPr>
        <p:blipFill>
          <a:blip r:embed="rId2"/>
          <a:stretch>
            <a:fillRect/>
          </a:stretch>
        </p:blipFill>
        <p:spPr>
          <a:xfrm>
            <a:off x="680507" y="1147540"/>
            <a:ext cx="3510855" cy="1867044"/>
          </a:xfrm>
          <a:prstGeom prst="rect">
            <a:avLst/>
          </a:prstGeom>
          <a:ln>
            <a:solidFill>
              <a:schemeClr val="bg2"/>
            </a:solidFill>
          </a:ln>
        </p:spPr>
      </p:pic>
      <p:grpSp>
        <p:nvGrpSpPr>
          <p:cNvPr id="8" name="Group 7">
            <a:extLst>
              <a:ext uri="{FF2B5EF4-FFF2-40B4-BE49-F238E27FC236}">
                <a16:creationId xmlns:a16="http://schemas.microsoft.com/office/drawing/2014/main" id="{2652D749-5F02-070D-2CA0-0A4DB4B7EDC0}"/>
              </a:ext>
            </a:extLst>
          </p:cNvPr>
          <p:cNvGrpSpPr/>
          <p:nvPr/>
        </p:nvGrpSpPr>
        <p:grpSpPr>
          <a:xfrm>
            <a:off x="364094" y="3318054"/>
            <a:ext cx="2283095" cy="1871268"/>
            <a:chOff x="8070274" y="3513496"/>
            <a:chExt cx="1690254" cy="1385364"/>
          </a:xfrm>
        </p:grpSpPr>
        <p:pic>
          <p:nvPicPr>
            <p:cNvPr id="1026" name="Picture 2" descr="figure 1">
              <a:extLst>
                <a:ext uri="{FF2B5EF4-FFF2-40B4-BE49-F238E27FC236}">
                  <a16:creationId xmlns:a16="http://schemas.microsoft.com/office/drawing/2014/main" id="{19F397B2-0AF0-58A0-E97A-A01DF563F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9" t="6575" r="26978" b="69644"/>
            <a:stretch/>
          </p:blipFill>
          <p:spPr bwMode="auto">
            <a:xfrm>
              <a:off x="8070274" y="3513496"/>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figure 1">
              <a:extLst>
                <a:ext uri="{FF2B5EF4-FFF2-40B4-BE49-F238E27FC236}">
                  <a16:creationId xmlns:a16="http://schemas.microsoft.com/office/drawing/2014/main" id="{FF61FDC8-BBBF-3100-1F18-EAB07E6F9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99" t="74183" r="27322" b="1164"/>
            <a:stretch/>
          </p:blipFill>
          <p:spPr bwMode="auto">
            <a:xfrm>
              <a:off x="8915401" y="3513497"/>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2BCE9B-64EC-147A-E2CF-53307C993A9E}"/>
                </a:ext>
              </a:extLst>
            </p:cNvPr>
            <p:cNvSpPr txBox="1"/>
            <p:nvPr/>
          </p:nvSpPr>
          <p:spPr>
            <a:xfrm>
              <a:off x="8070274" y="4621861"/>
              <a:ext cx="1690254" cy="276999"/>
            </a:xfrm>
            <a:prstGeom prst="rect">
              <a:avLst/>
            </a:prstGeom>
            <a:noFill/>
            <a:ln>
              <a:solidFill>
                <a:schemeClr val="bg2"/>
              </a:solidFill>
            </a:ln>
          </p:spPr>
          <p:txBody>
            <a:bodyPr wrap="square">
              <a:spAutoFit/>
            </a:bodyPr>
            <a:lstStyle/>
            <a:p>
              <a:pPr algn="ctr"/>
              <a:r>
                <a:rPr lang="en-US" sz="1200" b="1" dirty="0"/>
                <a:t>Disgust vs. Neutral </a:t>
              </a:r>
              <a:endParaRPr lang="en-GB" sz="1200" b="1" dirty="0"/>
            </a:p>
          </p:txBody>
        </p:sp>
      </p:grpSp>
      <p:pic>
        <p:nvPicPr>
          <p:cNvPr id="10" name="Picture 9">
            <a:extLst>
              <a:ext uri="{FF2B5EF4-FFF2-40B4-BE49-F238E27FC236}">
                <a16:creationId xmlns:a16="http://schemas.microsoft.com/office/drawing/2014/main" id="{3715C810-2E56-904F-186F-115EC4E05008}"/>
              </a:ext>
            </a:extLst>
          </p:cNvPr>
          <p:cNvPicPr>
            <a:picLocks noChangeAspect="1"/>
          </p:cNvPicPr>
          <p:nvPr/>
        </p:nvPicPr>
        <p:blipFill>
          <a:blip r:embed="rId4"/>
          <a:stretch>
            <a:fillRect/>
          </a:stretch>
        </p:blipFill>
        <p:spPr>
          <a:xfrm>
            <a:off x="2889727" y="3187120"/>
            <a:ext cx="1963935" cy="1883835"/>
          </a:xfrm>
          <a:prstGeom prst="rect">
            <a:avLst/>
          </a:prstGeom>
          <a:ln>
            <a:solidFill>
              <a:schemeClr val="bg2"/>
            </a:solidFill>
          </a:ln>
        </p:spPr>
      </p:pic>
      <p:pic>
        <p:nvPicPr>
          <p:cNvPr id="12" name="Picture 11">
            <a:extLst>
              <a:ext uri="{FF2B5EF4-FFF2-40B4-BE49-F238E27FC236}">
                <a16:creationId xmlns:a16="http://schemas.microsoft.com/office/drawing/2014/main" id="{BED5DF77-6877-936B-4EA4-56882F37BDEC}"/>
              </a:ext>
            </a:extLst>
          </p:cNvPr>
          <p:cNvPicPr>
            <a:picLocks noChangeAspect="1"/>
          </p:cNvPicPr>
          <p:nvPr/>
        </p:nvPicPr>
        <p:blipFill>
          <a:blip r:embed="rId5"/>
          <a:stretch>
            <a:fillRect/>
          </a:stretch>
        </p:blipFill>
        <p:spPr>
          <a:xfrm>
            <a:off x="80833" y="5318129"/>
            <a:ext cx="5466510" cy="1249940"/>
          </a:xfrm>
          <a:prstGeom prst="rect">
            <a:avLst/>
          </a:prstGeom>
          <a:ln>
            <a:solidFill>
              <a:schemeClr val="bg2"/>
            </a:solidFill>
          </a:ln>
        </p:spPr>
      </p:pic>
      <p:pic>
        <p:nvPicPr>
          <p:cNvPr id="14" name="Picture 13">
            <a:extLst>
              <a:ext uri="{FF2B5EF4-FFF2-40B4-BE49-F238E27FC236}">
                <a16:creationId xmlns:a16="http://schemas.microsoft.com/office/drawing/2014/main" id="{95447AFC-3D6A-188B-CBD0-9E3F37483846}"/>
              </a:ext>
            </a:extLst>
          </p:cNvPr>
          <p:cNvPicPr>
            <a:picLocks noChangeAspect="1"/>
          </p:cNvPicPr>
          <p:nvPr/>
        </p:nvPicPr>
        <p:blipFill>
          <a:blip r:embed="rId6"/>
          <a:stretch>
            <a:fillRect/>
          </a:stretch>
        </p:blipFill>
        <p:spPr>
          <a:xfrm>
            <a:off x="7060137" y="1209818"/>
            <a:ext cx="3961154" cy="2863226"/>
          </a:xfrm>
          <a:prstGeom prst="rect">
            <a:avLst/>
          </a:prstGeom>
          <a:ln>
            <a:solidFill>
              <a:schemeClr val="bg2"/>
            </a:solidFill>
          </a:ln>
        </p:spPr>
      </p:pic>
      <p:pic>
        <p:nvPicPr>
          <p:cNvPr id="1030" name="Picture 6">
            <a:extLst>
              <a:ext uri="{FF2B5EF4-FFF2-40B4-BE49-F238E27FC236}">
                <a16:creationId xmlns:a16="http://schemas.microsoft.com/office/drawing/2014/main" id="{2DC40509-F99D-D8C2-B74F-8C8EC253C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0175" y="4181058"/>
            <a:ext cx="2554211" cy="255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75AC1-B59B-1614-DC50-594AAE4C15A2}"/>
              </a:ext>
            </a:extLst>
          </p:cNvPr>
          <p:cNvSpPr>
            <a:spLocks noGrp="1"/>
          </p:cNvSpPr>
          <p:nvPr>
            <p:ph type="title"/>
          </p:nvPr>
        </p:nvSpPr>
        <p:spPr/>
        <p:txBody>
          <a:bodyPr/>
          <a:lstStyle/>
          <a:p>
            <a:r>
              <a:rPr lang="fr-FR" dirty="0"/>
              <a:t>The Insula: A Hub</a:t>
            </a:r>
            <a:endParaRPr lang="en-GB" dirty="0"/>
          </a:p>
        </p:txBody>
      </p:sp>
      <p:pic>
        <p:nvPicPr>
          <p:cNvPr id="1026" name="Picture 2" descr="Fig. 4">
            <a:extLst>
              <a:ext uri="{FF2B5EF4-FFF2-40B4-BE49-F238E27FC236}">
                <a16:creationId xmlns:a16="http://schemas.microsoft.com/office/drawing/2014/main" id="{FAFE86F8-D6D7-D912-0193-2F5D163B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95" y="1773383"/>
            <a:ext cx="9364206" cy="4801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EA92-F55E-C1B1-E9D7-A9C225B47071}"/>
              </a:ext>
            </a:extLst>
          </p:cNvPr>
          <p:cNvSpPr txBox="1"/>
          <p:nvPr/>
        </p:nvSpPr>
        <p:spPr>
          <a:xfrm>
            <a:off x="90055" y="2903128"/>
            <a:ext cx="2646218" cy="1569660"/>
          </a:xfrm>
          <a:prstGeom prst="rect">
            <a:avLst/>
          </a:prstGeom>
          <a:solidFill>
            <a:schemeClr val="accent3">
              <a:lumMod val="60000"/>
              <a:lumOff val="40000"/>
            </a:schemeClr>
          </a:solidFill>
        </p:spPr>
        <p:txBody>
          <a:bodyPr wrap="square">
            <a:spAutoFit/>
          </a:bodyPr>
          <a:lstStyle/>
          <a:p>
            <a:r>
              <a:rPr lang="en-GB" sz="1600" b="0" i="0" dirty="0">
                <a:solidFill>
                  <a:srgbClr val="222222"/>
                </a:solidFill>
                <a:effectLst/>
              </a:rPr>
              <a:t>The insular cortex serves as an </a:t>
            </a:r>
            <a:r>
              <a:rPr lang="en-GB" sz="1600" b="1" i="0" dirty="0">
                <a:solidFill>
                  <a:srgbClr val="222222"/>
                </a:solidFill>
                <a:effectLst/>
              </a:rPr>
              <a:t>integrative hub </a:t>
            </a:r>
            <a:r>
              <a:rPr lang="en-GB" sz="1600" b="0" i="0" dirty="0">
                <a:solidFill>
                  <a:srgbClr val="222222"/>
                </a:solidFill>
                <a:effectLst/>
              </a:rPr>
              <a:t>facilitating seamless interplay between sensation, emotion, and cognition (Zhang, 2024) </a:t>
            </a:r>
            <a:endParaRPr lang="en-GB" sz="1600" dirty="0"/>
          </a:p>
        </p:txBody>
      </p:sp>
    </p:spTree>
    <p:extLst>
      <p:ext uri="{BB962C8B-B14F-4D97-AF65-F5344CB8AC3E}">
        <p14:creationId xmlns:p14="http://schemas.microsoft.com/office/powerpoint/2010/main" val="28024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5452601" cy="3416320"/>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pPr marL="285750" indent="-285750">
              <a:buFont typeface="Wingdings" panose="05000000000000000000" pitchFamily="2" charset="2"/>
              <a:buChar char="ü"/>
            </a:pPr>
            <a:r>
              <a:rPr lang="en-GB" sz="1600" dirty="0"/>
              <a:t>Chronic pain </a:t>
            </a:r>
            <a:r>
              <a:rPr lang="en-GB" sz="1000" dirty="0"/>
              <a:t>(Horsburgh, 2024)</a:t>
            </a:r>
          </a:p>
          <a:p>
            <a:pPr lvl="1"/>
            <a:r>
              <a:rPr lang="en-GB" sz="1000" dirty="0"/>
              <a:t>“Those with chronic pain self-report are more interoceptively aware, but less accurate at detecting internal bodily signals”</a:t>
            </a:r>
          </a:p>
        </p:txBody>
      </p:sp>
      <p:sp>
        <p:nvSpPr>
          <p:cNvPr id="6" name="TextBox 5">
            <a:extLst>
              <a:ext uri="{FF2B5EF4-FFF2-40B4-BE49-F238E27FC236}">
                <a16:creationId xmlns:a16="http://schemas.microsoft.com/office/drawing/2014/main" id="{9F05198A-2C41-A69D-697D-19C50B7726CB}"/>
              </a:ext>
            </a:extLst>
          </p:cNvPr>
          <p:cNvSpPr txBox="1"/>
          <p:nvPr/>
        </p:nvSpPr>
        <p:spPr>
          <a:xfrm>
            <a:off x="7668101" y="3429000"/>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668101" y="4157091"/>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4786745" y="2107798"/>
            <a:ext cx="3685310" cy="43345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a:t>
            </a:r>
            <a:r>
              <a:rPr lang="en-GB" sz="6000" i="1" dirty="0"/>
              <a:t>you</a:t>
            </a:r>
            <a:r>
              <a:rPr lang="en-GB" sz="6000" dirty="0"/>
              <a:t>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83346-E91E-93CF-D85C-D3C0ADCAC0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7D898A-B664-B74A-731B-A74848D940FE}"/>
              </a:ext>
            </a:extLst>
          </p:cNvPr>
          <p:cNvSpPr>
            <a:spLocks noGrp="1"/>
          </p:cNvSpPr>
          <p:nvPr>
            <p:ph type="ctrTitle"/>
          </p:nvPr>
        </p:nvSpPr>
        <p:spPr/>
        <p:txBody>
          <a:bodyPr>
            <a:normAutofit/>
          </a:bodyPr>
          <a:lstStyle/>
          <a:p>
            <a:r>
              <a:rPr lang="en-US" sz="4800" dirty="0"/>
              <a:t>Direct Measures</a:t>
            </a:r>
          </a:p>
        </p:txBody>
      </p:sp>
    </p:spTree>
    <p:extLst>
      <p:ext uri="{BB962C8B-B14F-4D97-AF65-F5344CB8AC3E}">
        <p14:creationId xmlns:p14="http://schemas.microsoft.com/office/powerpoint/2010/main" val="49437012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690A-6200-34EB-FFD2-9885D8CF9D75}"/>
              </a:ext>
            </a:extLst>
          </p:cNvPr>
          <p:cNvSpPr>
            <a:spLocks noGrp="1"/>
          </p:cNvSpPr>
          <p:nvPr>
            <p:ph type="title"/>
          </p:nvPr>
        </p:nvSpPr>
        <p:spPr/>
        <p:txBody>
          <a:bodyPr/>
          <a:lstStyle/>
          <a:p>
            <a:r>
              <a:rPr lang="fr-FR" dirty="0"/>
              <a:t>Questionnaires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6" name="TextBox 5">
            <a:extLst>
              <a:ext uri="{FF2B5EF4-FFF2-40B4-BE49-F238E27FC236}">
                <a16:creationId xmlns:a16="http://schemas.microsoft.com/office/drawing/2014/main" id="{4E24DDF7-E10E-307F-9FC0-BEF999424394}"/>
              </a:ext>
            </a:extLst>
          </p:cNvPr>
          <p:cNvSpPr txBox="1"/>
          <p:nvPr/>
        </p:nvSpPr>
        <p:spPr>
          <a:xfrm>
            <a:off x="135207" y="1752124"/>
            <a:ext cx="5960793" cy="3046988"/>
          </a:xfrm>
          <a:prstGeom prst="rect">
            <a:avLst/>
          </a:prstGeom>
          <a:noFill/>
        </p:spPr>
        <p:txBody>
          <a:bodyPr wrap="square">
            <a:spAutoFit/>
          </a:bodyPr>
          <a:lstStyle/>
          <a:p>
            <a:pPr marL="285750" indent="-285750">
              <a:buFont typeface="Wingdings" panose="05000000000000000000" pitchFamily="2" charset="2"/>
              <a:buChar char="v"/>
            </a:pPr>
            <a:r>
              <a:rPr lang="fr-FR" sz="1600" b="1" dirty="0"/>
              <a:t>Body Perception Questionnaire </a:t>
            </a:r>
            <a:r>
              <a:rPr lang="fr-FR" sz="1050" dirty="0"/>
              <a:t>(BPQ; </a:t>
            </a:r>
            <a:r>
              <a:rPr lang="fr-FR" sz="1050" dirty="0" err="1"/>
              <a:t>Porges</a:t>
            </a:r>
            <a:r>
              <a:rPr lang="fr-FR" sz="1050" dirty="0"/>
              <a:t>, 1993)</a:t>
            </a:r>
            <a:endParaRPr lang="en-GB" sz="1050" i="1" dirty="0"/>
          </a:p>
          <a:p>
            <a:r>
              <a:rPr lang="en-GB" sz="1600" i="1" dirty="0"/>
              <a:t>Awareness of “how hard my heart is beating”</a:t>
            </a:r>
          </a:p>
          <a:p>
            <a:endParaRPr lang="fr-FR" sz="1600" b="1" dirty="0"/>
          </a:p>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p>
          <a:p>
            <a:endParaRPr lang="en-GB" sz="1600" i="1" dirty="0"/>
          </a:p>
          <a:p>
            <a:pPr marL="285750" indent="-285750">
              <a:buFont typeface="Wingdings" panose="05000000000000000000" pitchFamily="2" charset="2"/>
              <a:buChar char="v"/>
            </a:pPr>
            <a:r>
              <a:rPr lang="en-GB" sz="1600" b="1" dirty="0">
                <a:solidFill>
                  <a:schemeClr val="accent1"/>
                </a:solidFill>
              </a:rPr>
              <a:t>Multimodal Interoception Questionnaire</a:t>
            </a:r>
            <a:r>
              <a:rPr lang="en-GB" sz="1600" b="1" dirty="0"/>
              <a:t> </a:t>
            </a:r>
            <a:r>
              <a:rPr lang="fr-FR" sz="1050" dirty="0"/>
              <a:t>(MINT; </a:t>
            </a:r>
            <a:r>
              <a:rPr lang="fr-FR" sz="1050" dirty="0">
                <a:hlinkClick r:id="rId3"/>
              </a:rPr>
              <a:t>Makowski, 2025</a:t>
            </a:r>
            <a:r>
              <a:rPr lang="fr-FR" sz="1050" dirty="0"/>
              <a:t>)</a:t>
            </a:r>
            <a:endParaRPr lang="en-GB" sz="1050" i="1" dirty="0"/>
          </a:p>
          <a:p>
            <a:pPr marL="285750" indent="-285750">
              <a:buFont typeface="Wingdings" panose="05000000000000000000" pitchFamily="2" charset="2"/>
              <a:buChar char="ü"/>
            </a:pPr>
            <a:r>
              <a:rPr lang="fr-FR" sz="1600" dirty="0"/>
              <a:t>33 items</a:t>
            </a:r>
          </a:p>
          <a:p>
            <a:pPr marL="285750" indent="-285750">
              <a:buFont typeface="Wingdings" panose="05000000000000000000" pitchFamily="2" charset="2"/>
              <a:buChar char="ü"/>
            </a:pPr>
            <a:r>
              <a:rPr lang="fr-FR" sz="1600" dirty="0"/>
              <a:t>Superior convergent and </a:t>
            </a:r>
            <a:r>
              <a:rPr lang="fr-FR" sz="1600" dirty="0" err="1"/>
              <a:t>predictive</a:t>
            </a:r>
            <a:r>
              <a:rPr lang="fr-FR" sz="1600" dirty="0"/>
              <a:t> </a:t>
            </a:r>
            <a:r>
              <a:rPr lang="fr-FR" sz="1600" dirty="0" err="1"/>
              <a:t>validity</a:t>
            </a:r>
            <a:endParaRPr lang="fr-FR" sz="1600" dirty="0"/>
          </a:p>
        </p:txBody>
      </p:sp>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4942" y="1481798"/>
            <a:ext cx="2062102" cy="206210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0CDA59-41E2-50CA-CF29-B4A199C28AA9}"/>
              </a:ext>
            </a:extLst>
          </p:cNvPr>
          <p:cNvPicPr>
            <a:picLocks noChangeAspect="1"/>
          </p:cNvPicPr>
          <p:nvPr/>
        </p:nvPicPr>
        <p:blipFill>
          <a:blip r:embed="rId5"/>
          <a:stretch>
            <a:fillRect/>
          </a:stretch>
        </p:blipFill>
        <p:spPr>
          <a:xfrm>
            <a:off x="7861852" y="1481798"/>
            <a:ext cx="4129257" cy="937592"/>
          </a:xfrm>
          <a:prstGeom prst="rect">
            <a:avLst/>
          </a:prstGeom>
          <a:ln w="12700">
            <a:solidFill>
              <a:schemeClr val="accent1"/>
            </a:solidFill>
          </a:ln>
        </p:spPr>
      </p:pic>
      <p:sp>
        <p:nvSpPr>
          <p:cNvPr id="8" name="Rectangle 7">
            <a:extLst>
              <a:ext uri="{FF2B5EF4-FFF2-40B4-BE49-F238E27FC236}">
                <a16:creationId xmlns:a16="http://schemas.microsoft.com/office/drawing/2014/main" id="{E039C41F-0578-4FBB-9C2A-669D6B8A05E6}"/>
              </a:ext>
            </a:extLst>
          </p:cNvPr>
          <p:cNvSpPr/>
          <p:nvPr/>
        </p:nvSpPr>
        <p:spPr>
          <a:xfrm>
            <a:off x="5416371" y="4342590"/>
            <a:ext cx="3215011" cy="237972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5C219144-D2B7-BF9A-1F7F-69ADAD8196AA}"/>
              </a:ext>
            </a:extLst>
          </p:cNvPr>
          <p:cNvPicPr>
            <a:picLocks noChangeAspect="1"/>
          </p:cNvPicPr>
          <p:nvPr/>
        </p:nvPicPr>
        <p:blipFill>
          <a:blip r:embed="rId6"/>
          <a:stretch>
            <a:fillRect/>
          </a:stretch>
        </p:blipFill>
        <p:spPr>
          <a:xfrm>
            <a:off x="8713906" y="2473593"/>
            <a:ext cx="3277203" cy="4274152"/>
          </a:xfrm>
          <a:prstGeom prst="rect">
            <a:avLst/>
          </a:prstGeom>
          <a:ln w="12700">
            <a:solidFill>
              <a:schemeClr val="accent1"/>
            </a:solidFill>
          </a:ln>
        </p:spPr>
      </p:pic>
      <p:pic>
        <p:nvPicPr>
          <p:cNvPr id="5" name="Picture 4" descr="A circular diagram with many colored dots&#10;&#10;AI-generated content may be incorrect.">
            <a:extLst>
              <a:ext uri="{FF2B5EF4-FFF2-40B4-BE49-F238E27FC236}">
                <a16:creationId xmlns:a16="http://schemas.microsoft.com/office/drawing/2014/main" id="{47AEAA0E-F0C9-5380-6B57-A879CBEC45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2327" y="4015928"/>
            <a:ext cx="3601579" cy="2881263"/>
          </a:xfrm>
          <a:prstGeom prst="rect">
            <a:avLst/>
          </a:prstGeom>
        </p:spPr>
      </p:pic>
    </p:spTree>
    <p:extLst>
      <p:ext uri="{BB962C8B-B14F-4D97-AF65-F5344CB8AC3E}">
        <p14:creationId xmlns:p14="http://schemas.microsoft.com/office/powerpoint/2010/main" val="19752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500"/>
                                        <p:tgtEl>
                                          <p:spTgt spid="6">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0" end="10"/>
                                            </p:txEl>
                                          </p:spTgt>
                                        </p:tgtEl>
                                        <p:attrNameLst>
                                          <p:attrName>style.visibility</p:attrName>
                                        </p:attrNameLst>
                                      </p:cBhvr>
                                      <p:to>
                                        <p:strVal val="visible"/>
                                      </p:to>
                                    </p:set>
                                    <p:animEffect transition="in" filter="fade">
                                      <p:cBhvr>
                                        <p:cTn id="10" dur="500"/>
                                        <p:tgtEl>
                                          <p:spTgt spid="6">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animEffect transition="in" filter="fade">
                                      <p:cBhvr>
                                        <p:cTn id="13" dur="500"/>
                                        <p:tgtEl>
                                          <p:spTgt spid="6">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C9B15-51FA-D35C-4A6D-0BF5F792AD9A}"/>
              </a:ext>
            </a:extLst>
          </p:cNvPr>
          <p:cNvSpPr>
            <a:spLocks noGrp="1"/>
          </p:cNvSpPr>
          <p:nvPr>
            <p:ph type="title"/>
          </p:nvPr>
        </p:nvSpPr>
        <p:spPr/>
        <p:txBody>
          <a:bodyPr/>
          <a:lstStyle/>
          <a:p>
            <a:r>
              <a:rPr lang="fr-FR" dirty="0" err="1"/>
              <a:t>Bodily</a:t>
            </a:r>
            <a:r>
              <a:rPr lang="fr-FR" dirty="0"/>
              <a:t> Mapping</a:t>
            </a:r>
            <a:endParaRPr lang="en-GB" dirty="0"/>
          </a:p>
        </p:txBody>
      </p:sp>
      <p:pic>
        <p:nvPicPr>
          <p:cNvPr id="4" name="Picture 3">
            <a:extLst>
              <a:ext uri="{FF2B5EF4-FFF2-40B4-BE49-F238E27FC236}">
                <a16:creationId xmlns:a16="http://schemas.microsoft.com/office/drawing/2014/main" id="{EF75949D-CCA9-9501-3557-44EDBF3AC030}"/>
              </a:ext>
            </a:extLst>
          </p:cNvPr>
          <p:cNvPicPr>
            <a:picLocks noChangeAspect="1"/>
          </p:cNvPicPr>
          <p:nvPr/>
        </p:nvPicPr>
        <p:blipFill>
          <a:blip r:embed="rId2"/>
          <a:stretch>
            <a:fillRect/>
          </a:stretch>
        </p:blipFill>
        <p:spPr>
          <a:xfrm>
            <a:off x="2863240" y="4185137"/>
            <a:ext cx="2829419" cy="688237"/>
          </a:xfrm>
          <a:prstGeom prst="rect">
            <a:avLst/>
          </a:prstGeom>
          <a:ln>
            <a:solidFill>
              <a:schemeClr val="bg2"/>
            </a:solidFill>
          </a:ln>
        </p:spPr>
      </p:pic>
      <p:grpSp>
        <p:nvGrpSpPr>
          <p:cNvPr id="9" name="Group 8">
            <a:extLst>
              <a:ext uri="{FF2B5EF4-FFF2-40B4-BE49-F238E27FC236}">
                <a16:creationId xmlns:a16="http://schemas.microsoft.com/office/drawing/2014/main" id="{E665A0B3-3362-867A-7F92-C088FF372411}"/>
              </a:ext>
            </a:extLst>
          </p:cNvPr>
          <p:cNvGrpSpPr/>
          <p:nvPr/>
        </p:nvGrpSpPr>
        <p:grpSpPr>
          <a:xfrm>
            <a:off x="6819922" y="1511660"/>
            <a:ext cx="5173815" cy="823286"/>
            <a:chOff x="2608765" y="2900288"/>
            <a:chExt cx="6645213" cy="1057423"/>
          </a:xfrm>
        </p:grpSpPr>
        <p:pic>
          <p:nvPicPr>
            <p:cNvPr id="6" name="Picture 5">
              <a:extLst>
                <a:ext uri="{FF2B5EF4-FFF2-40B4-BE49-F238E27FC236}">
                  <a16:creationId xmlns:a16="http://schemas.microsoft.com/office/drawing/2014/main" id="{F5A97C17-7676-EF1D-16CC-CB6390B9800F}"/>
                </a:ext>
              </a:extLst>
            </p:cNvPr>
            <p:cNvPicPr>
              <a:picLocks noChangeAspect="1"/>
            </p:cNvPicPr>
            <p:nvPr/>
          </p:nvPicPr>
          <p:blipFill>
            <a:blip r:embed="rId3"/>
            <a:stretch>
              <a:fillRect/>
            </a:stretch>
          </p:blipFill>
          <p:spPr>
            <a:xfrm>
              <a:off x="2938022" y="2900288"/>
              <a:ext cx="6315956" cy="1057423"/>
            </a:xfrm>
            <a:prstGeom prst="rect">
              <a:avLst/>
            </a:prstGeom>
            <a:ln>
              <a:solidFill>
                <a:schemeClr val="bg2"/>
              </a:solidFill>
            </a:ln>
          </p:spPr>
        </p:pic>
        <p:pic>
          <p:nvPicPr>
            <p:cNvPr id="8" name="Picture 7">
              <a:extLst>
                <a:ext uri="{FF2B5EF4-FFF2-40B4-BE49-F238E27FC236}">
                  <a16:creationId xmlns:a16="http://schemas.microsoft.com/office/drawing/2014/main" id="{AF65B084-82D6-33BA-5363-C6472A2FC374}"/>
                </a:ext>
              </a:extLst>
            </p:cNvPr>
            <p:cNvPicPr>
              <a:picLocks noChangeAspect="1"/>
            </p:cNvPicPr>
            <p:nvPr/>
          </p:nvPicPr>
          <p:blipFill>
            <a:blip r:embed="rId4"/>
            <a:stretch>
              <a:fillRect/>
            </a:stretch>
          </p:blipFill>
          <p:spPr>
            <a:xfrm>
              <a:off x="2608765" y="2900288"/>
              <a:ext cx="329257" cy="1057423"/>
            </a:xfrm>
            <a:prstGeom prst="rect">
              <a:avLst/>
            </a:prstGeom>
            <a:ln>
              <a:solidFill>
                <a:schemeClr val="bg2"/>
              </a:solidFill>
            </a:ln>
          </p:spPr>
        </p:pic>
      </p:grpSp>
      <p:pic>
        <p:nvPicPr>
          <p:cNvPr id="11" name="Picture 10">
            <a:extLst>
              <a:ext uri="{FF2B5EF4-FFF2-40B4-BE49-F238E27FC236}">
                <a16:creationId xmlns:a16="http://schemas.microsoft.com/office/drawing/2014/main" id="{4ECF7F27-E189-FDB8-0D81-DA664B14C1CF}"/>
              </a:ext>
            </a:extLst>
          </p:cNvPr>
          <p:cNvPicPr>
            <a:picLocks noChangeAspect="1"/>
          </p:cNvPicPr>
          <p:nvPr/>
        </p:nvPicPr>
        <p:blipFill>
          <a:blip r:embed="rId5"/>
          <a:stretch>
            <a:fillRect/>
          </a:stretch>
        </p:blipFill>
        <p:spPr>
          <a:xfrm>
            <a:off x="6819922" y="2447411"/>
            <a:ext cx="5173814" cy="4223113"/>
          </a:xfrm>
          <a:prstGeom prst="rect">
            <a:avLst/>
          </a:prstGeom>
          <a:ln>
            <a:solidFill>
              <a:schemeClr val="bg2"/>
            </a:solidFill>
          </a:ln>
        </p:spPr>
      </p:pic>
      <p:pic>
        <p:nvPicPr>
          <p:cNvPr id="13" name="Picture 12">
            <a:extLst>
              <a:ext uri="{FF2B5EF4-FFF2-40B4-BE49-F238E27FC236}">
                <a16:creationId xmlns:a16="http://schemas.microsoft.com/office/drawing/2014/main" id="{80103C39-0D34-3B16-DA2F-326E483B109F}"/>
              </a:ext>
            </a:extLst>
          </p:cNvPr>
          <p:cNvPicPr>
            <a:picLocks noChangeAspect="1"/>
          </p:cNvPicPr>
          <p:nvPr/>
        </p:nvPicPr>
        <p:blipFill>
          <a:blip r:embed="rId6"/>
          <a:stretch>
            <a:fillRect/>
          </a:stretch>
        </p:blipFill>
        <p:spPr>
          <a:xfrm>
            <a:off x="12508541" y="2260821"/>
            <a:ext cx="2150500" cy="1547467"/>
          </a:xfrm>
          <a:prstGeom prst="rect">
            <a:avLst/>
          </a:prstGeom>
        </p:spPr>
      </p:pic>
      <p:sp>
        <p:nvSpPr>
          <p:cNvPr id="15" name="TextBox 14">
            <a:extLst>
              <a:ext uri="{FF2B5EF4-FFF2-40B4-BE49-F238E27FC236}">
                <a16:creationId xmlns:a16="http://schemas.microsoft.com/office/drawing/2014/main" id="{18A39642-12F6-E442-E315-D09364CBD3B9}"/>
              </a:ext>
            </a:extLst>
          </p:cNvPr>
          <p:cNvSpPr txBox="1"/>
          <p:nvPr/>
        </p:nvSpPr>
        <p:spPr>
          <a:xfrm>
            <a:off x="160272" y="1400016"/>
            <a:ext cx="6096000" cy="2862322"/>
          </a:xfrm>
          <a:prstGeom prst="rect">
            <a:avLst/>
          </a:prstGeom>
          <a:noFill/>
        </p:spPr>
        <p:txBody>
          <a:bodyPr wrap="square">
            <a:spAutoFit/>
          </a:bodyPr>
          <a:lstStyle/>
          <a:p>
            <a:r>
              <a:rPr lang="en-GB" dirty="0"/>
              <a:t>The “</a:t>
            </a:r>
            <a:r>
              <a:rPr lang="en-GB" dirty="0" err="1"/>
              <a:t>emBODY</a:t>
            </a:r>
            <a:r>
              <a:rPr lang="en-GB" dirty="0"/>
              <a:t>  tool” </a:t>
            </a:r>
            <a:r>
              <a:rPr lang="en-GB" sz="1050" dirty="0"/>
              <a:t>(</a:t>
            </a:r>
            <a:r>
              <a:rPr lang="en-GB" sz="1050" dirty="0" err="1"/>
              <a:t>Nummenmaa</a:t>
            </a:r>
            <a:r>
              <a:rPr lang="en-GB" sz="1050" dirty="0"/>
              <a:t> et al. 2014)</a:t>
            </a:r>
          </a:p>
          <a:p>
            <a:pPr marL="285750" indent="-285750">
              <a:buFont typeface="Wingdings" panose="05000000000000000000" pitchFamily="2" charset="2"/>
              <a:buChar char="ü"/>
            </a:pPr>
            <a:r>
              <a:rPr lang="en-GB" sz="1200" dirty="0"/>
              <a:t>Participants must draw on the left map to report the sensations that reflect an increase in activity (i.e., activation) and on the right map to report those sensations that reflect a decrease in activity (i.e., deactivation). In this task, the level of intensity is determined by the number of clicks across different locations.</a:t>
            </a:r>
          </a:p>
          <a:p>
            <a:pPr marL="285750" indent="-285750">
              <a:buFont typeface="Wingdings" panose="05000000000000000000" pitchFamily="2" charset="2"/>
              <a:buChar char="q"/>
            </a:pPr>
            <a:r>
              <a:rPr lang="en-GB" sz="1200" dirty="0"/>
              <a:t>No valence measure (pleasant - unpleasant)</a:t>
            </a:r>
          </a:p>
          <a:p>
            <a:pPr marL="285750" indent="-285750">
              <a:buFont typeface="Wingdings" panose="05000000000000000000" pitchFamily="2" charset="2"/>
              <a:buChar char="q"/>
            </a:pPr>
            <a:r>
              <a:rPr lang="en-GB" sz="1200" dirty="0"/>
              <a:t>“Increase” / “decrease” of body activity are ambiguous concepts</a:t>
            </a:r>
          </a:p>
          <a:p>
            <a:pPr marL="742950" lvl="1" indent="-285750">
              <a:buFont typeface="Wingdings" panose="05000000000000000000" pitchFamily="2" charset="2"/>
              <a:buChar char="q"/>
            </a:pPr>
            <a:endParaRPr lang="en-GB" sz="1200" dirty="0"/>
          </a:p>
          <a:p>
            <a:r>
              <a:rPr lang="en-GB" dirty="0" err="1"/>
              <a:t>InteroMap</a:t>
            </a:r>
            <a:r>
              <a:rPr lang="en-GB" dirty="0"/>
              <a:t> </a:t>
            </a:r>
            <a:r>
              <a:rPr lang="en-GB" sz="1050" dirty="0"/>
              <a:t>(Desmedt et al. 2025)</a:t>
            </a:r>
          </a:p>
          <a:p>
            <a:pPr marL="285750" indent="-285750">
              <a:buFont typeface="Wingdings" panose="05000000000000000000" pitchFamily="2" charset="2"/>
              <a:buChar char="ü"/>
            </a:pPr>
            <a:r>
              <a:rPr lang="en-GB" sz="1200" dirty="0"/>
              <a:t>“Improved” </a:t>
            </a:r>
            <a:r>
              <a:rPr lang="en-GB" sz="1200" dirty="0" err="1"/>
              <a:t>emBody</a:t>
            </a:r>
            <a:endParaRPr lang="en-GB" sz="1200" dirty="0"/>
          </a:p>
          <a:p>
            <a:pPr marL="285750" indent="-285750">
              <a:buFont typeface="Wingdings" panose="05000000000000000000" pitchFamily="2" charset="2"/>
              <a:buChar char="ü"/>
            </a:pPr>
            <a:r>
              <a:rPr lang="en-GB" sz="1200" dirty="0"/>
              <a:t>Anatomically correct silhouettes</a:t>
            </a:r>
          </a:p>
          <a:p>
            <a:pPr marL="285750" indent="-285750">
              <a:buFont typeface="Wingdings" panose="05000000000000000000" pitchFamily="2" charset="2"/>
              <a:buChar char="ü"/>
            </a:pPr>
            <a:r>
              <a:rPr lang="en-GB" sz="1200" dirty="0"/>
              <a:t>Specify valence and intensity (weak - strong) independently</a:t>
            </a:r>
          </a:p>
          <a:p>
            <a:pPr marL="742950" lvl="1" indent="-285750">
              <a:buFont typeface="Wingdings" panose="05000000000000000000" pitchFamily="2" charset="2"/>
              <a:buChar char="ü"/>
            </a:pPr>
            <a:endParaRPr lang="en-GB" sz="1200" dirty="0"/>
          </a:p>
          <a:p>
            <a:pPr marL="171450" indent="-171450">
              <a:buFont typeface="Wingdings" panose="05000000000000000000" pitchFamily="2" charset="2"/>
              <a:buChar char="Ø"/>
            </a:pPr>
            <a:r>
              <a:rPr lang="en-GB" sz="1200" b="1" dirty="0"/>
              <a:t>Validity yet to be demonstrated</a:t>
            </a:r>
          </a:p>
        </p:txBody>
      </p:sp>
      <p:pic>
        <p:nvPicPr>
          <p:cNvPr id="17" name="Picture 16">
            <a:extLst>
              <a:ext uri="{FF2B5EF4-FFF2-40B4-BE49-F238E27FC236}">
                <a16:creationId xmlns:a16="http://schemas.microsoft.com/office/drawing/2014/main" id="{0A3250F8-C56B-9EFE-F266-C669ED7C17AA}"/>
              </a:ext>
            </a:extLst>
          </p:cNvPr>
          <p:cNvPicPr>
            <a:picLocks noChangeAspect="1"/>
          </p:cNvPicPr>
          <p:nvPr/>
        </p:nvPicPr>
        <p:blipFill>
          <a:blip r:embed="rId7"/>
          <a:stretch>
            <a:fillRect/>
          </a:stretch>
        </p:blipFill>
        <p:spPr>
          <a:xfrm>
            <a:off x="60766" y="4392157"/>
            <a:ext cx="2658678" cy="2360335"/>
          </a:xfrm>
          <a:prstGeom prst="rect">
            <a:avLst/>
          </a:prstGeom>
          <a:ln>
            <a:solidFill>
              <a:schemeClr val="bg2"/>
            </a:solidFill>
          </a:ln>
        </p:spPr>
      </p:pic>
      <p:pic>
        <p:nvPicPr>
          <p:cNvPr id="19" name="Picture 18">
            <a:extLst>
              <a:ext uri="{FF2B5EF4-FFF2-40B4-BE49-F238E27FC236}">
                <a16:creationId xmlns:a16="http://schemas.microsoft.com/office/drawing/2014/main" id="{EC0EEB59-9A9C-F33E-C1F4-1A8B1BBA24B8}"/>
              </a:ext>
            </a:extLst>
          </p:cNvPr>
          <p:cNvPicPr>
            <a:picLocks noChangeAspect="1"/>
          </p:cNvPicPr>
          <p:nvPr/>
        </p:nvPicPr>
        <p:blipFill>
          <a:blip r:embed="rId8"/>
          <a:stretch>
            <a:fillRect/>
          </a:stretch>
        </p:blipFill>
        <p:spPr>
          <a:xfrm>
            <a:off x="2863240" y="4944126"/>
            <a:ext cx="2829381" cy="1808366"/>
          </a:xfrm>
          <a:prstGeom prst="rect">
            <a:avLst/>
          </a:prstGeom>
          <a:ln>
            <a:solidFill>
              <a:schemeClr val="bg2"/>
            </a:solidFill>
          </a:ln>
        </p:spPr>
      </p:pic>
    </p:spTree>
    <p:extLst>
      <p:ext uri="{BB962C8B-B14F-4D97-AF65-F5344CB8AC3E}">
        <p14:creationId xmlns:p14="http://schemas.microsoft.com/office/powerpoint/2010/main" val="8079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fade">
                                      <p:cBhvr>
                                        <p:cTn id="12" dur="500"/>
                                        <p:tgtEl>
                                          <p:spTgt spid="1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6" end="6"/>
                                            </p:txEl>
                                          </p:spTgt>
                                        </p:tgtEl>
                                        <p:attrNameLst>
                                          <p:attrName>style.visibility</p:attrName>
                                        </p:attrNameLst>
                                      </p:cBhvr>
                                      <p:to>
                                        <p:strVal val="visible"/>
                                      </p:to>
                                    </p:set>
                                    <p:animEffect transition="in" filter="fade">
                                      <p:cBhvr>
                                        <p:cTn id="20" dur="500"/>
                                        <p:tgtEl>
                                          <p:spTgt spid="15">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7" end="7"/>
                                            </p:txEl>
                                          </p:spTgt>
                                        </p:tgtEl>
                                        <p:attrNameLst>
                                          <p:attrName>style.visibility</p:attrName>
                                        </p:attrNameLst>
                                      </p:cBhvr>
                                      <p:to>
                                        <p:strVal val="visible"/>
                                      </p:to>
                                    </p:set>
                                    <p:animEffect transition="in" filter="fade">
                                      <p:cBhvr>
                                        <p:cTn id="28" dur="500"/>
                                        <p:tgtEl>
                                          <p:spTgt spid="1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xEl>
                                              <p:pRg st="8" end="8"/>
                                            </p:txEl>
                                          </p:spTgt>
                                        </p:tgtEl>
                                        <p:attrNameLst>
                                          <p:attrName>style.visibility</p:attrName>
                                        </p:attrNameLst>
                                      </p:cBhvr>
                                      <p:to>
                                        <p:strVal val="visible"/>
                                      </p:to>
                                    </p:set>
                                    <p:animEffect transition="in" filter="fade">
                                      <p:cBhvr>
                                        <p:cTn id="31" dur="500"/>
                                        <p:tgtEl>
                                          <p:spTgt spid="1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xEl>
                                              <p:pRg st="10" end="10"/>
                                            </p:txEl>
                                          </p:spTgt>
                                        </p:tgtEl>
                                        <p:attrNameLst>
                                          <p:attrName>style.visibility</p:attrName>
                                        </p:attrNameLst>
                                      </p:cBhvr>
                                      <p:to>
                                        <p:strVal val="visible"/>
                                      </p:to>
                                    </p:set>
                                    <p:animEffect transition="in" filter="fade">
                                      <p:cBhvr>
                                        <p:cTn id="44"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a:t>« Objective » </a:t>
            </a:r>
            <a:r>
              <a:rPr lang="fr-FR" dirty="0" err="1"/>
              <a:t>Tasks</a:t>
            </a:r>
            <a:endParaRPr lang="en-GB"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204479" y="1552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599" y="3935456"/>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animEffect transition="in" filter="fade">
                                      <p:cBhvr>
                                        <p:cTn id="15" dur="500"/>
                                        <p:tgtEl>
                                          <p:spTgt spid="2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xEl>
                                              <p:pRg st="4" end="4"/>
                                            </p:txEl>
                                          </p:spTgt>
                                        </p:tgtEl>
                                        <p:attrNameLst>
                                          <p:attrName>style.visibility</p:attrName>
                                        </p:attrNameLst>
                                      </p:cBhvr>
                                      <p:to>
                                        <p:strVal val="visible"/>
                                      </p:to>
                                    </p:set>
                                    <p:animEffect transition="in" filter="fade">
                                      <p:cBhvr>
                                        <p:cTn id="20" dur="500"/>
                                        <p:tgtEl>
                                          <p:spTgt spid="2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fade">
                                      <p:cBhvr>
                                        <p:cTn id="30" dur="500"/>
                                        <p:tgtEl>
                                          <p:spTgt spid="2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xEl>
                                              <p:pRg st="7" end="7"/>
                                            </p:txEl>
                                          </p:spTgt>
                                        </p:tgtEl>
                                        <p:attrNameLst>
                                          <p:attrName>style.visibility</p:attrName>
                                        </p:attrNameLst>
                                      </p:cBhvr>
                                      <p:to>
                                        <p:strVal val="visible"/>
                                      </p:to>
                                    </p:set>
                                    <p:animEffect transition="in" filter="fade">
                                      <p:cBhvr>
                                        <p:cTn id="35" dur="500"/>
                                        <p:tgtEl>
                                          <p:spTgt spid="2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xEl>
                                              <p:pRg st="8" end="8"/>
                                            </p:txEl>
                                          </p:spTgt>
                                        </p:tgtEl>
                                        <p:attrNameLst>
                                          <p:attrName>style.visibility</p:attrName>
                                        </p:attrNameLst>
                                      </p:cBhvr>
                                      <p:to>
                                        <p:strVal val="visible"/>
                                      </p:to>
                                    </p:set>
                                    <p:animEffect transition="in" filter="fade">
                                      <p:cBhvr>
                                        <p:cTn id="40"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A473-9ABA-844C-7AF9-6B02015F65B7}"/>
              </a:ext>
            </a:extLst>
          </p:cNvPr>
          <p:cNvSpPr>
            <a:spLocks noGrp="1"/>
          </p:cNvSpPr>
          <p:nvPr>
            <p:ph type="title"/>
          </p:nvPr>
        </p:nvSpPr>
        <p:spPr/>
        <p:txBody>
          <a:bodyPr/>
          <a:lstStyle/>
          <a:p>
            <a:r>
              <a:rPr lang="fr-FR" dirty="0" err="1"/>
              <a:t>Cardioception</a:t>
            </a:r>
            <a:endParaRPr lang="en-GB" dirty="0"/>
          </a:p>
        </p:txBody>
      </p:sp>
      <p:pic>
        <p:nvPicPr>
          <p:cNvPr id="4" name="Picture 3">
            <a:extLst>
              <a:ext uri="{FF2B5EF4-FFF2-40B4-BE49-F238E27FC236}">
                <a16:creationId xmlns:a16="http://schemas.microsoft.com/office/drawing/2014/main" id="{0307AE06-CDE9-F680-5F1D-4958F836ABD8}"/>
              </a:ext>
            </a:extLst>
          </p:cNvPr>
          <p:cNvPicPr>
            <a:picLocks noChangeAspect="1"/>
          </p:cNvPicPr>
          <p:nvPr/>
        </p:nvPicPr>
        <p:blipFill>
          <a:blip r:embed="rId2"/>
          <a:stretch>
            <a:fillRect/>
          </a:stretch>
        </p:blipFill>
        <p:spPr>
          <a:xfrm>
            <a:off x="709774" y="530668"/>
            <a:ext cx="2530619" cy="1468221"/>
          </a:xfrm>
          <a:prstGeom prst="rect">
            <a:avLst/>
          </a:prstGeom>
          <a:ln>
            <a:solidFill>
              <a:schemeClr val="bg2"/>
            </a:solidFill>
          </a:ln>
        </p:spPr>
      </p:pic>
      <p:pic>
        <p:nvPicPr>
          <p:cNvPr id="8" name="Picture 7">
            <a:extLst>
              <a:ext uri="{FF2B5EF4-FFF2-40B4-BE49-F238E27FC236}">
                <a16:creationId xmlns:a16="http://schemas.microsoft.com/office/drawing/2014/main" id="{CA87E39A-0405-44A1-00E9-4BE1B9C88872}"/>
              </a:ext>
            </a:extLst>
          </p:cNvPr>
          <p:cNvPicPr>
            <a:picLocks noChangeAspect="1"/>
          </p:cNvPicPr>
          <p:nvPr/>
        </p:nvPicPr>
        <p:blipFill>
          <a:blip r:embed="rId3"/>
          <a:stretch>
            <a:fillRect/>
          </a:stretch>
        </p:blipFill>
        <p:spPr>
          <a:xfrm>
            <a:off x="5722367" y="1264778"/>
            <a:ext cx="5679314" cy="4053143"/>
          </a:xfrm>
          <a:prstGeom prst="rect">
            <a:avLst/>
          </a:prstGeom>
          <a:ln>
            <a:solidFill>
              <a:schemeClr val="bg2"/>
            </a:solidFill>
          </a:ln>
        </p:spPr>
      </p:pic>
      <p:pic>
        <p:nvPicPr>
          <p:cNvPr id="10" name="Picture 9">
            <a:extLst>
              <a:ext uri="{FF2B5EF4-FFF2-40B4-BE49-F238E27FC236}">
                <a16:creationId xmlns:a16="http://schemas.microsoft.com/office/drawing/2014/main" id="{C72B9754-303E-FD1F-2E7A-3C3F6360EBDE}"/>
              </a:ext>
            </a:extLst>
          </p:cNvPr>
          <p:cNvPicPr>
            <a:picLocks noChangeAspect="1"/>
          </p:cNvPicPr>
          <p:nvPr/>
        </p:nvPicPr>
        <p:blipFill>
          <a:blip r:embed="rId4"/>
          <a:stretch>
            <a:fillRect/>
          </a:stretch>
        </p:blipFill>
        <p:spPr>
          <a:xfrm>
            <a:off x="5109250" y="5286357"/>
            <a:ext cx="6292431" cy="1355377"/>
          </a:xfrm>
          <a:prstGeom prst="rect">
            <a:avLst/>
          </a:prstGeom>
          <a:ln>
            <a:solidFill>
              <a:schemeClr val="bg2"/>
            </a:solidFill>
          </a:ln>
        </p:spPr>
      </p:pic>
      <p:sp>
        <p:nvSpPr>
          <p:cNvPr id="12" name="TextBox 11">
            <a:extLst>
              <a:ext uri="{FF2B5EF4-FFF2-40B4-BE49-F238E27FC236}">
                <a16:creationId xmlns:a16="http://schemas.microsoft.com/office/drawing/2014/main" id="{FD8B1F47-947E-FDA4-4549-03108C4AD507}"/>
              </a:ext>
            </a:extLst>
          </p:cNvPr>
          <p:cNvSpPr txBox="1"/>
          <p:nvPr/>
        </p:nvSpPr>
        <p:spPr>
          <a:xfrm>
            <a:off x="324465" y="2246533"/>
            <a:ext cx="5397902" cy="3139321"/>
          </a:xfrm>
          <a:prstGeom prst="rect">
            <a:avLst/>
          </a:prstGeom>
          <a:noFill/>
        </p:spPr>
        <p:txBody>
          <a:bodyPr wrap="square">
            <a:spAutoFit/>
          </a:bodyPr>
          <a:lstStyle/>
          <a:p>
            <a:pPr marL="285750" indent="-285750">
              <a:buFont typeface="Wingdings" panose="05000000000000000000" pitchFamily="2" charset="2"/>
              <a:buChar char="v"/>
            </a:pPr>
            <a:r>
              <a:rPr lang="fr-FR" b="1" dirty="0" err="1"/>
              <a:t>Other</a:t>
            </a:r>
            <a:r>
              <a:rPr lang="fr-FR" b="1" dirty="0"/>
              <a:t> </a:t>
            </a:r>
            <a:r>
              <a:rPr lang="fr-FR" b="1" dirty="0" err="1"/>
              <a:t>Paradigms</a:t>
            </a:r>
            <a:endParaRPr lang="fr-FR" b="1" dirty="0"/>
          </a:p>
          <a:p>
            <a:pPr marL="285750" indent="-285750">
              <a:buFont typeface="Wingdings" panose="05000000000000000000" pitchFamily="2" charset="2"/>
              <a:buChar char="v"/>
            </a:pPr>
            <a:endParaRPr lang="fr-FR" b="1" dirty="0"/>
          </a:p>
          <a:p>
            <a:pPr marL="285750" indent="-285750">
              <a:buFont typeface="Arial" panose="020B0604020202020204" pitchFamily="34" charset="0"/>
              <a:buChar char="•"/>
            </a:pPr>
            <a:r>
              <a:rPr lang="fr-FR" dirty="0" err="1"/>
              <a:t>Heartbeat</a:t>
            </a:r>
            <a:r>
              <a:rPr lang="fr-FR" dirty="0"/>
              <a:t> tapping</a:t>
            </a:r>
          </a:p>
          <a:p>
            <a:pPr marL="285750" indent="-285750">
              <a:buFont typeface="Arial" panose="020B0604020202020204" pitchFamily="34" charset="0"/>
              <a:buChar char="•"/>
            </a:pPr>
            <a:r>
              <a:rPr lang="fr-FR" dirty="0" err="1"/>
              <a:t>Heartbeat</a:t>
            </a:r>
            <a:r>
              <a:rPr lang="fr-FR" dirty="0"/>
              <a:t> discrimination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Wingdings" panose="05000000000000000000" pitchFamily="2" charset="2"/>
              <a:buChar char="ü"/>
            </a:pPr>
            <a:r>
              <a:rPr lang="fr-FR" u="sng" dirty="0"/>
              <a:t>HCT, HTT, HDT </a:t>
            </a:r>
            <a:r>
              <a:rPr lang="fr-FR" u="sng" dirty="0" err="1"/>
              <a:t>correlate</a:t>
            </a:r>
            <a:r>
              <a:rPr lang="fr-FR" u="sng" dirty="0"/>
              <a:t> </a:t>
            </a:r>
            <a:r>
              <a:rPr lang="fr-FR" u="sng" dirty="0" err="1"/>
              <a:t>between</a:t>
            </a:r>
            <a:r>
              <a:rPr lang="fr-FR" u="sng" dirty="0"/>
              <a:t> </a:t>
            </a:r>
            <a:r>
              <a:rPr lang="fr-FR" u="sng" dirty="0" err="1"/>
              <a:t>them</a:t>
            </a:r>
            <a:r>
              <a:rPr lang="fr-FR" u="sng" dirty="0"/>
              <a:t> but:</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Ø"/>
            </a:pPr>
            <a:r>
              <a:rPr lang="fr-FR" dirty="0" err="1"/>
              <a:t>Lack</a:t>
            </a:r>
            <a:r>
              <a:rPr lang="fr-FR" dirty="0"/>
              <a:t> of </a:t>
            </a:r>
            <a:r>
              <a:rPr lang="fr-FR" dirty="0" err="1"/>
              <a:t>standardization</a:t>
            </a:r>
            <a:r>
              <a:rPr lang="fr-FR" dirty="0"/>
              <a:t> of the indices </a:t>
            </a:r>
            <a:r>
              <a:rPr lang="fr-FR" dirty="0" err="1"/>
              <a:t>extracted</a:t>
            </a:r>
            <a:endParaRPr lang="fr-FR" dirty="0"/>
          </a:p>
          <a:p>
            <a:pPr marL="285750" indent="-285750">
              <a:buFont typeface="Wingdings" panose="05000000000000000000" pitchFamily="2" charset="2"/>
              <a:buChar char="Ø"/>
            </a:pPr>
            <a:r>
              <a:rPr lang="fr-FR" dirty="0" err="1"/>
              <a:t>Unclear</a:t>
            </a:r>
            <a:r>
              <a:rPr lang="fr-FR" dirty="0"/>
              <a:t> </a:t>
            </a:r>
            <a:r>
              <a:rPr lang="fr-FR" dirty="0" err="1"/>
              <a:t>whether</a:t>
            </a:r>
            <a:r>
              <a:rPr lang="fr-FR" dirty="0"/>
              <a:t> </a:t>
            </a:r>
            <a:r>
              <a:rPr lang="fr-FR" dirty="0" err="1"/>
              <a:t>it</a:t>
            </a:r>
            <a:r>
              <a:rPr lang="fr-FR" dirty="0"/>
              <a:t> </a:t>
            </a:r>
            <a:r>
              <a:rPr lang="fr-FR" dirty="0" err="1"/>
              <a:t>correlates</a:t>
            </a:r>
            <a:r>
              <a:rPr lang="fr-FR" dirty="0"/>
              <a:t> </a:t>
            </a:r>
            <a:r>
              <a:rPr lang="fr-FR" dirty="0" err="1"/>
              <a:t>with</a:t>
            </a:r>
            <a:r>
              <a:rPr lang="fr-FR" dirty="0"/>
              <a:t> </a:t>
            </a:r>
            <a:r>
              <a:rPr lang="fr-FR" dirty="0" err="1"/>
              <a:t>other</a:t>
            </a:r>
            <a:r>
              <a:rPr lang="fr-FR" dirty="0"/>
              <a:t> </a:t>
            </a:r>
            <a:r>
              <a:rPr lang="fr-FR" dirty="0" err="1"/>
              <a:t>interoceptive</a:t>
            </a:r>
            <a:r>
              <a:rPr lang="fr-FR" dirty="0"/>
              <a:t> </a:t>
            </a:r>
            <a:r>
              <a:rPr lang="fr-FR" dirty="0" err="1"/>
              <a:t>measures</a:t>
            </a:r>
            <a:endParaRPr lang="en-US" dirty="0"/>
          </a:p>
        </p:txBody>
      </p:sp>
    </p:spTree>
    <p:extLst>
      <p:ext uri="{BB962C8B-B14F-4D97-AF65-F5344CB8AC3E}">
        <p14:creationId xmlns:p14="http://schemas.microsoft.com/office/powerpoint/2010/main" val="2526268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1852-2FEF-D8F3-CD1D-0351EAA07D9F}"/>
              </a:ext>
            </a:extLst>
          </p:cNvPr>
          <p:cNvSpPr>
            <a:spLocks noGrp="1"/>
          </p:cNvSpPr>
          <p:nvPr>
            <p:ph type="title"/>
          </p:nvPr>
        </p:nvSpPr>
        <p:spPr/>
        <p:txBody>
          <a:bodyPr/>
          <a:lstStyle/>
          <a:p>
            <a:r>
              <a:rPr lang="fr-FR" dirty="0" err="1"/>
              <a:t>Gastroception</a:t>
            </a:r>
            <a:endParaRPr lang="en-GB" dirty="0"/>
          </a:p>
        </p:txBody>
      </p:sp>
      <p:sp>
        <p:nvSpPr>
          <p:cNvPr id="4" name="TextBox 3">
            <a:extLst>
              <a:ext uri="{FF2B5EF4-FFF2-40B4-BE49-F238E27FC236}">
                <a16:creationId xmlns:a16="http://schemas.microsoft.com/office/drawing/2014/main" id="{62AE9AD4-04D9-F771-A447-A4BFDBB22E66}"/>
              </a:ext>
            </a:extLst>
          </p:cNvPr>
          <p:cNvSpPr txBox="1"/>
          <p:nvPr/>
        </p:nvSpPr>
        <p:spPr>
          <a:xfrm>
            <a:off x="286325" y="1365466"/>
            <a:ext cx="6096000" cy="1477328"/>
          </a:xfrm>
          <a:prstGeom prst="rect">
            <a:avLst/>
          </a:prstGeom>
          <a:noFill/>
        </p:spPr>
        <p:txBody>
          <a:bodyPr wrap="square">
            <a:spAutoFit/>
          </a:bodyPr>
          <a:lstStyle/>
          <a:p>
            <a:r>
              <a:rPr lang="fr-FR" b="1" dirty="0" err="1">
                <a:solidFill>
                  <a:srgbClr val="996633"/>
                </a:solidFill>
              </a:rPr>
              <a:t>Gastroception</a:t>
            </a:r>
            <a:endParaRPr lang="fr-FR" b="1" dirty="0">
              <a:solidFill>
                <a:srgbClr val="996633"/>
              </a:solidFill>
            </a:endParaRPr>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p>
          <a:p>
            <a:pPr marL="285750" indent="-285750">
              <a:buFont typeface="Wingdings" panose="05000000000000000000" pitchFamily="2" charset="2"/>
              <a:buChar char="v"/>
            </a:pPr>
            <a:r>
              <a:rPr lang="nl-NL" b="1" dirty="0"/>
              <a:t>Rumble Recognition </a:t>
            </a:r>
            <a:r>
              <a:rPr lang="nl-NL" sz="1000" dirty="0"/>
              <a:t>(Savage, 2025)</a:t>
            </a:r>
          </a:p>
        </p:txBody>
      </p:sp>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2"/>
          <a:stretch>
            <a:fillRect/>
          </a:stretch>
        </p:blipFill>
        <p:spPr>
          <a:xfrm>
            <a:off x="8857676" y="867029"/>
            <a:ext cx="3212817" cy="98331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3"/>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4"/>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5"/>
          <a:stretch>
            <a:fillRect/>
          </a:stretch>
        </p:blipFill>
        <p:spPr>
          <a:xfrm>
            <a:off x="4696259" y="1429727"/>
            <a:ext cx="3401291" cy="1563673"/>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6834" y="1856102"/>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906596-D539-C939-47D0-DF11E3DEE728}"/>
              </a:ext>
            </a:extLst>
          </p:cNvPr>
          <p:cNvPicPr>
            <a:picLocks noChangeAspect="1"/>
          </p:cNvPicPr>
          <p:nvPr/>
        </p:nvPicPr>
        <p:blipFill>
          <a:blip r:embed="rId7"/>
          <a:stretch>
            <a:fillRect/>
          </a:stretch>
        </p:blipFill>
        <p:spPr>
          <a:xfrm>
            <a:off x="366930" y="2909734"/>
            <a:ext cx="3636818" cy="1038531"/>
          </a:xfrm>
          <a:prstGeom prst="rect">
            <a:avLst/>
          </a:prstGeom>
          <a:ln>
            <a:solidFill>
              <a:schemeClr val="bg2"/>
            </a:solidFill>
          </a:ln>
        </p:spPr>
      </p:pic>
      <p:pic>
        <p:nvPicPr>
          <p:cNvPr id="8" name="Picture 7">
            <a:extLst>
              <a:ext uri="{FF2B5EF4-FFF2-40B4-BE49-F238E27FC236}">
                <a16:creationId xmlns:a16="http://schemas.microsoft.com/office/drawing/2014/main" id="{FD890116-2347-EE33-A01C-44E1D9723A9B}"/>
              </a:ext>
            </a:extLst>
          </p:cNvPr>
          <p:cNvPicPr>
            <a:picLocks noChangeAspect="1"/>
          </p:cNvPicPr>
          <p:nvPr/>
        </p:nvPicPr>
        <p:blipFill>
          <a:blip r:embed="rId8"/>
          <a:stretch>
            <a:fillRect/>
          </a:stretch>
        </p:blipFill>
        <p:spPr>
          <a:xfrm>
            <a:off x="366930" y="4015205"/>
            <a:ext cx="3636818" cy="2765602"/>
          </a:xfrm>
          <a:prstGeom prst="rect">
            <a:avLst/>
          </a:prstGeom>
          <a:ln>
            <a:solidFill>
              <a:schemeClr val="bg2"/>
            </a:solidFill>
          </a:ln>
        </p:spPr>
      </p:pic>
    </p:spTree>
    <p:extLst>
      <p:ext uri="{BB962C8B-B14F-4D97-AF65-F5344CB8AC3E}">
        <p14:creationId xmlns:p14="http://schemas.microsoft.com/office/powerpoint/2010/main" val="57911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Dermoception</a:t>
            </a:r>
            <a:r>
              <a:rPr lang="fr-FR" dirty="0"/>
              <a:t> / Thermoception</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68608" y="1470144"/>
            <a:ext cx="5960793" cy="193899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2022)</a:t>
            </a:r>
          </a:p>
          <a:p>
            <a:pPr marL="742950" lvl="1" indent="-285750">
              <a:buFont typeface="Wingdings" panose="05000000000000000000" pitchFamily="2" charset="2"/>
              <a:buChar char="Ø"/>
            </a:pPr>
            <a:r>
              <a:rPr lang="en-GB" sz="1000" dirty="0"/>
              <a:t>“Participants are stroked (on the forearm and palm in random order) with a </a:t>
            </a:r>
            <a:r>
              <a:rPr lang="en-GB" sz="1000" dirty="0" err="1"/>
              <a:t>thermode</a:t>
            </a:r>
            <a:r>
              <a:rPr lang="en-GB" sz="1000" dirty="0"/>
              <a:t> at reference temperatures of 30°, 32°, or 34 °C and are instructed to verbally indicate when they feel the same temperature again”</a:t>
            </a:r>
            <a:endParaRPr lang="en-US" sz="1000" dirty="0"/>
          </a:p>
          <a:p>
            <a:endParaRPr lang="fr-FR" b="1" dirty="0">
              <a:solidFill>
                <a:srgbClr val="0070C0"/>
              </a:solidFill>
            </a:endParaRP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8485785-9634-0A4C-B3F0-4B7B15BB8BD1}"/>
              </a:ext>
            </a:extLst>
          </p:cNvPr>
          <p:cNvPicPr>
            <a:picLocks noChangeAspect="1"/>
          </p:cNvPicPr>
          <p:nvPr/>
        </p:nvPicPr>
        <p:blipFill>
          <a:blip r:embed="rId3"/>
          <a:stretch>
            <a:fillRect/>
          </a:stretch>
        </p:blipFill>
        <p:spPr>
          <a:xfrm>
            <a:off x="12590444" y="2644170"/>
            <a:ext cx="4495953" cy="2652489"/>
          </a:xfrm>
          <a:prstGeom prst="rect">
            <a:avLst/>
          </a:prstGeom>
          <a:ln>
            <a:solidFill>
              <a:schemeClr val="bg2"/>
            </a:solidFill>
          </a:ln>
        </p:spPr>
      </p:pic>
      <p:pic>
        <p:nvPicPr>
          <p:cNvPr id="10" name="Picture 9">
            <a:extLst>
              <a:ext uri="{FF2B5EF4-FFF2-40B4-BE49-F238E27FC236}">
                <a16:creationId xmlns:a16="http://schemas.microsoft.com/office/drawing/2014/main" id="{8F1C3A6C-22BD-44DB-9AF6-78BA828D4BCA}"/>
              </a:ext>
            </a:extLst>
          </p:cNvPr>
          <p:cNvPicPr>
            <a:picLocks noChangeAspect="1"/>
          </p:cNvPicPr>
          <p:nvPr/>
        </p:nvPicPr>
        <p:blipFill>
          <a:blip r:embed="rId4"/>
          <a:stretch>
            <a:fillRect/>
          </a:stretch>
        </p:blipFill>
        <p:spPr>
          <a:xfrm>
            <a:off x="8303993" y="1661225"/>
            <a:ext cx="3754582" cy="1322464"/>
          </a:xfrm>
          <a:prstGeom prst="rect">
            <a:avLst/>
          </a:prstGeom>
          <a:ln>
            <a:solidFill>
              <a:schemeClr val="bg2"/>
            </a:solidFill>
          </a:ln>
        </p:spPr>
      </p:pic>
      <p:pic>
        <p:nvPicPr>
          <p:cNvPr id="14" name="Picture 13">
            <a:extLst>
              <a:ext uri="{FF2B5EF4-FFF2-40B4-BE49-F238E27FC236}">
                <a16:creationId xmlns:a16="http://schemas.microsoft.com/office/drawing/2014/main" id="{254302EC-191D-0A9E-2E29-2ACD7264E58A}"/>
              </a:ext>
            </a:extLst>
          </p:cNvPr>
          <p:cNvPicPr>
            <a:picLocks noChangeAspect="1"/>
          </p:cNvPicPr>
          <p:nvPr/>
        </p:nvPicPr>
        <p:blipFill>
          <a:blip r:embed="rId5"/>
          <a:stretch>
            <a:fillRect/>
          </a:stretch>
        </p:blipFill>
        <p:spPr>
          <a:xfrm>
            <a:off x="7347764" y="3086779"/>
            <a:ext cx="4710811" cy="3022211"/>
          </a:xfrm>
          <a:prstGeom prst="rect">
            <a:avLst/>
          </a:prstGeom>
          <a:ln>
            <a:solidFill>
              <a:schemeClr val="bg2"/>
            </a:solidFill>
          </a:ln>
        </p:spPr>
      </p:pic>
      <p:pic>
        <p:nvPicPr>
          <p:cNvPr id="18" name="Picture 17">
            <a:extLst>
              <a:ext uri="{FF2B5EF4-FFF2-40B4-BE49-F238E27FC236}">
                <a16:creationId xmlns:a16="http://schemas.microsoft.com/office/drawing/2014/main" id="{FFFD4307-2812-5E4B-79EF-19788F4BF6F4}"/>
              </a:ext>
            </a:extLst>
          </p:cNvPr>
          <p:cNvPicPr>
            <a:picLocks noChangeAspect="1"/>
          </p:cNvPicPr>
          <p:nvPr/>
        </p:nvPicPr>
        <p:blipFill>
          <a:blip r:embed="rId6"/>
          <a:stretch>
            <a:fillRect/>
          </a:stretch>
        </p:blipFill>
        <p:spPr>
          <a:xfrm>
            <a:off x="61614" y="3915616"/>
            <a:ext cx="3859038" cy="2902560"/>
          </a:xfrm>
          <a:prstGeom prst="rect">
            <a:avLst/>
          </a:prstGeom>
          <a:ln>
            <a:solidFill>
              <a:schemeClr val="bg2"/>
            </a:solidFill>
          </a:ln>
        </p:spPr>
      </p:pic>
      <p:pic>
        <p:nvPicPr>
          <p:cNvPr id="22" name="Picture 21">
            <a:extLst>
              <a:ext uri="{FF2B5EF4-FFF2-40B4-BE49-F238E27FC236}">
                <a16:creationId xmlns:a16="http://schemas.microsoft.com/office/drawing/2014/main" id="{F999D1F4-FB75-9FE1-D15D-03EA988D72A0}"/>
              </a:ext>
            </a:extLst>
          </p:cNvPr>
          <p:cNvPicPr>
            <a:picLocks noChangeAspect="1"/>
          </p:cNvPicPr>
          <p:nvPr/>
        </p:nvPicPr>
        <p:blipFill>
          <a:blip r:embed="rId7"/>
          <a:stretch>
            <a:fillRect/>
          </a:stretch>
        </p:blipFill>
        <p:spPr>
          <a:xfrm>
            <a:off x="3851136" y="3242309"/>
            <a:ext cx="3257855" cy="1447621"/>
          </a:xfrm>
          <a:prstGeom prst="rect">
            <a:avLst/>
          </a:prstGeom>
          <a:ln>
            <a:solidFill>
              <a:schemeClr val="bg2"/>
            </a:solidFill>
          </a:ln>
        </p:spPr>
      </p:pic>
      <p:pic>
        <p:nvPicPr>
          <p:cNvPr id="24" name="Picture 23">
            <a:extLst>
              <a:ext uri="{FF2B5EF4-FFF2-40B4-BE49-F238E27FC236}">
                <a16:creationId xmlns:a16="http://schemas.microsoft.com/office/drawing/2014/main" id="{2750502C-BFF2-E8C1-910A-C969603F8251}"/>
              </a:ext>
            </a:extLst>
          </p:cNvPr>
          <p:cNvPicPr>
            <a:picLocks noChangeAspect="1"/>
          </p:cNvPicPr>
          <p:nvPr/>
        </p:nvPicPr>
        <p:blipFill>
          <a:blip r:embed="rId8"/>
          <a:stretch>
            <a:fillRect/>
          </a:stretch>
        </p:blipFill>
        <p:spPr>
          <a:xfrm>
            <a:off x="3851136" y="4704723"/>
            <a:ext cx="3257856" cy="2113453"/>
          </a:xfrm>
          <a:prstGeom prst="rect">
            <a:avLst/>
          </a:prstGeom>
          <a:ln>
            <a:solidFill>
              <a:schemeClr val="bg2"/>
            </a:solidFill>
          </a:ln>
        </p:spPr>
      </p:pic>
      <p:pic>
        <p:nvPicPr>
          <p:cNvPr id="20" name="Picture 19">
            <a:extLst>
              <a:ext uri="{FF2B5EF4-FFF2-40B4-BE49-F238E27FC236}">
                <a16:creationId xmlns:a16="http://schemas.microsoft.com/office/drawing/2014/main" id="{929F6351-15A1-3A5A-9E6E-AEDB037BD53A}"/>
              </a:ext>
            </a:extLst>
          </p:cNvPr>
          <p:cNvPicPr>
            <a:picLocks noChangeAspect="1"/>
          </p:cNvPicPr>
          <p:nvPr/>
        </p:nvPicPr>
        <p:blipFill>
          <a:blip r:embed="rId9"/>
          <a:stretch>
            <a:fillRect/>
          </a:stretch>
        </p:blipFill>
        <p:spPr>
          <a:xfrm>
            <a:off x="61614" y="2964241"/>
            <a:ext cx="2909932" cy="889790"/>
          </a:xfrm>
          <a:prstGeom prst="rect">
            <a:avLst/>
          </a:prstGeom>
          <a:ln>
            <a:solidFill>
              <a:schemeClr val="bg2"/>
            </a:solidFill>
          </a:ln>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2F6-79AF-BEF9-1E6F-80E0667AFE5C}"/>
              </a:ext>
            </a:extLst>
          </p:cNvPr>
          <p:cNvSpPr>
            <a:spLocks noGrp="1"/>
          </p:cNvSpPr>
          <p:nvPr>
            <p:ph type="title"/>
          </p:nvPr>
        </p:nvSpPr>
        <p:spPr/>
        <p:txBody>
          <a:bodyPr/>
          <a:lstStyle/>
          <a:p>
            <a:r>
              <a:rPr lang="en-GB" dirty="0" err="1"/>
              <a:t>Genitoception</a:t>
            </a:r>
            <a:endParaRPr lang="en-GB" dirty="0"/>
          </a:p>
        </p:txBody>
      </p:sp>
      <p:pic>
        <p:nvPicPr>
          <p:cNvPr id="4" name="Picture 3">
            <a:extLst>
              <a:ext uri="{FF2B5EF4-FFF2-40B4-BE49-F238E27FC236}">
                <a16:creationId xmlns:a16="http://schemas.microsoft.com/office/drawing/2014/main" id="{9B7ADBB8-2CA5-C3C5-8AB5-FAD75FC275B5}"/>
              </a:ext>
            </a:extLst>
          </p:cNvPr>
          <p:cNvPicPr>
            <a:picLocks noChangeAspect="1"/>
          </p:cNvPicPr>
          <p:nvPr/>
        </p:nvPicPr>
        <p:blipFill>
          <a:blip r:embed="rId2"/>
          <a:stretch>
            <a:fillRect/>
          </a:stretch>
        </p:blipFill>
        <p:spPr>
          <a:xfrm>
            <a:off x="5815097" y="1034242"/>
            <a:ext cx="5763435" cy="1410461"/>
          </a:xfrm>
          <a:prstGeom prst="rect">
            <a:avLst/>
          </a:prstGeom>
          <a:ln>
            <a:solidFill>
              <a:schemeClr val="bg2"/>
            </a:solidFill>
          </a:ln>
        </p:spPr>
      </p:pic>
      <p:sp>
        <p:nvSpPr>
          <p:cNvPr id="6" name="TextBox 5">
            <a:extLst>
              <a:ext uri="{FF2B5EF4-FFF2-40B4-BE49-F238E27FC236}">
                <a16:creationId xmlns:a16="http://schemas.microsoft.com/office/drawing/2014/main" id="{810D2EF7-F3CB-EC77-10CC-1E35C980865C}"/>
              </a:ext>
            </a:extLst>
          </p:cNvPr>
          <p:cNvSpPr txBox="1"/>
          <p:nvPr/>
        </p:nvSpPr>
        <p:spPr>
          <a:xfrm>
            <a:off x="0" y="1739472"/>
            <a:ext cx="5484244" cy="3693319"/>
          </a:xfrm>
          <a:prstGeom prst="rect">
            <a:avLst/>
          </a:prstGeom>
          <a:noFill/>
        </p:spPr>
        <p:txBody>
          <a:bodyPr wrap="square">
            <a:spAutoFit/>
          </a:bodyPr>
          <a:lstStyle/>
          <a:p>
            <a:r>
              <a:rPr lang="fr-FR" b="1" dirty="0">
                <a:solidFill>
                  <a:srgbClr val="E300F4"/>
                </a:solidFill>
              </a:rPr>
              <a:t>Arousal</a:t>
            </a:r>
          </a:p>
          <a:p>
            <a:endParaRPr lang="fr-FR" b="1" dirty="0"/>
          </a:p>
          <a:p>
            <a:pPr marL="285750" indent="-285750">
              <a:buFont typeface="Wingdings" panose="05000000000000000000" pitchFamily="2" charset="2"/>
              <a:buChar char="v"/>
            </a:pPr>
            <a:r>
              <a:rPr lang="en-GB" b="1" dirty="0">
                <a:solidFill>
                  <a:srgbClr val="1F2328"/>
                </a:solidFill>
              </a:rPr>
              <a:t> Genital arousal </a:t>
            </a:r>
            <a:r>
              <a:rPr lang="en-GB" sz="1000" dirty="0">
                <a:solidFill>
                  <a:srgbClr val="1F2328"/>
                </a:solidFill>
              </a:rPr>
              <a:t>(Handy, 2016)</a:t>
            </a:r>
          </a:p>
          <a:p>
            <a:pPr marL="742950" lvl="1" indent="-285750">
              <a:buFont typeface="Wingdings" panose="05000000000000000000" pitchFamily="2" charset="2"/>
              <a:buChar char="ü"/>
            </a:pPr>
            <a:r>
              <a:rPr lang="en-GB" dirty="0">
                <a:solidFill>
                  <a:srgbClr val="1F2328"/>
                </a:solidFill>
              </a:rPr>
              <a:t>Physiological genital arousal</a:t>
            </a:r>
          </a:p>
          <a:p>
            <a:pPr marL="1200150" lvl="2" indent="-285750">
              <a:buFont typeface="Arial" panose="020B0604020202020204" pitchFamily="34" charset="0"/>
              <a:buChar char="•"/>
            </a:pPr>
            <a:r>
              <a:rPr lang="en-GB" dirty="0">
                <a:solidFill>
                  <a:srgbClr val="1F2328"/>
                </a:solidFill>
              </a:rPr>
              <a:t>Vaginal </a:t>
            </a:r>
            <a:r>
              <a:rPr lang="en-GB" dirty="0" err="1">
                <a:solidFill>
                  <a:srgbClr val="1F2328"/>
                </a:solidFill>
              </a:rPr>
              <a:t>Photoplethysmograph</a:t>
            </a:r>
            <a:endParaRPr lang="en-GB" dirty="0">
              <a:solidFill>
                <a:srgbClr val="1F2328"/>
              </a:solidFill>
            </a:endParaRPr>
          </a:p>
          <a:p>
            <a:pPr marL="742950" lvl="1" indent="-285750">
              <a:buFont typeface="Wingdings" panose="05000000000000000000" pitchFamily="2" charset="2"/>
              <a:buChar char="ü"/>
            </a:pPr>
            <a:r>
              <a:rPr lang="en-GB" dirty="0">
                <a:solidFill>
                  <a:srgbClr val="1F2328"/>
                </a:solidFill>
              </a:rPr>
              <a:t>Subjective genital arousal</a:t>
            </a:r>
          </a:p>
          <a:p>
            <a:pPr marL="1200150" lvl="2" indent="-285750">
              <a:buFont typeface="Arial" panose="020B0604020202020204" pitchFamily="34" charset="0"/>
              <a:buChar char="•"/>
            </a:pPr>
            <a:r>
              <a:rPr lang="en-GB" dirty="0"/>
              <a:t>Continuous ratings</a:t>
            </a:r>
          </a:p>
          <a:p>
            <a:pPr marL="742950" lvl="1" indent="-285750">
              <a:buFont typeface="Wingdings" panose="05000000000000000000" pitchFamily="2" charset="2"/>
              <a:buChar char="ü"/>
            </a:pPr>
            <a:r>
              <a:rPr lang="en-GB" dirty="0"/>
              <a:t>Subjective sexual arousal</a:t>
            </a:r>
          </a:p>
          <a:p>
            <a:pPr marL="1200150" lvl="2" indent="-285750">
              <a:buFont typeface="Arial" panose="020B0604020202020204" pitchFamily="34" charset="0"/>
              <a:buChar char="•"/>
            </a:pPr>
            <a:r>
              <a:rPr lang="en-GB" dirty="0"/>
              <a:t>Pre-post movie questionnaire</a:t>
            </a:r>
          </a:p>
          <a:p>
            <a:pPr marL="742950" lvl="1" indent="-285750">
              <a:buFont typeface="Wingdings" panose="05000000000000000000" pitchFamily="2" charset="2"/>
              <a:buChar char="Ø"/>
            </a:pPr>
            <a:r>
              <a:rPr lang="en-GB" dirty="0"/>
              <a:t>Higher interoception </a:t>
            </a:r>
            <a:r>
              <a:rPr lang="en-GB" sz="1000" dirty="0"/>
              <a:t>(measured with the MAIA) </a:t>
            </a:r>
            <a:r>
              <a:rPr lang="en-GB" dirty="0"/>
              <a:t>= greater agreement between 1) physiological and subjective genital arousal and 2) physiological and subjective sexual arousal</a:t>
            </a:r>
          </a:p>
        </p:txBody>
      </p:sp>
      <p:pic>
        <p:nvPicPr>
          <p:cNvPr id="5" name="Picture 4" descr="A hand holding a wire&#10;&#10;Description automatically generated">
            <a:extLst>
              <a:ext uri="{FF2B5EF4-FFF2-40B4-BE49-F238E27FC236}">
                <a16:creationId xmlns:a16="http://schemas.microsoft.com/office/drawing/2014/main" id="{5DA99946-50F8-EC9E-FDA0-121169ADB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008610" y="3061970"/>
            <a:ext cx="4215090" cy="3161318"/>
          </a:xfrm>
          <a:prstGeom prst="rect">
            <a:avLst/>
          </a:prstGeom>
          <a:ln>
            <a:solidFill>
              <a:schemeClr val="bg2"/>
            </a:solidFill>
          </a:ln>
        </p:spPr>
      </p:pic>
      <p:pic>
        <p:nvPicPr>
          <p:cNvPr id="1026" name="Picture 2" descr="Can the Vaginal Photoplethysmograph and Its Associated Methodology Be Used  to Assess Anal Vasocongestion in Women and Men? | Archives of Sexual  Behavior">
            <a:extLst>
              <a:ext uri="{FF2B5EF4-FFF2-40B4-BE49-F238E27FC236}">
                <a16:creationId xmlns:a16="http://schemas.microsoft.com/office/drawing/2014/main" id="{862389B8-B75E-838E-948E-5395E02D7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996" y="2535084"/>
            <a:ext cx="3111556" cy="421509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5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166861" y="1414324"/>
            <a:ext cx="7734174" cy="3662541"/>
          </a:xfrm>
          <a:prstGeom prst="rect">
            <a:avLst/>
          </a:prstGeom>
          <a:noFill/>
        </p:spPr>
        <p:txBody>
          <a:bodyPr wrap="square">
            <a:spAutoFit/>
          </a:bodyPr>
          <a:lstStyle/>
          <a:p>
            <a:r>
              <a:rPr lang="fr-FR" sz="1400" b="1" dirty="0" err="1"/>
              <a:t>Heartbeat</a:t>
            </a:r>
            <a:r>
              <a:rPr lang="fr-FR" sz="1400" b="1" dirty="0"/>
              <a:t> </a:t>
            </a:r>
            <a:r>
              <a:rPr lang="fr-FR" sz="1400" b="1" dirty="0" err="1"/>
              <a:t>Evoked</a:t>
            </a:r>
            <a:r>
              <a:rPr lang="fr-FR" sz="1400" b="1" dirty="0"/>
              <a:t> </a:t>
            </a:r>
            <a:r>
              <a:rPr lang="fr-FR" sz="1400" b="1" dirty="0" err="1"/>
              <a:t>Potential</a:t>
            </a:r>
            <a:r>
              <a:rPr lang="fr-FR" sz="1400" b="1" dirty="0"/>
              <a:t> (HEP)</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ü"/>
            </a:pPr>
            <a:r>
              <a:rPr lang="en-US" sz="1400" dirty="0"/>
              <a:t>Marker of the “processing” of heart beats in the brain</a:t>
            </a:r>
          </a:p>
          <a:p>
            <a:pPr marL="285750" indent="-285750">
              <a:buFont typeface="Wingdings" panose="05000000000000000000" pitchFamily="2" charset="2"/>
              <a:buChar char="ü"/>
            </a:pPr>
            <a:r>
              <a:rPr lang="en-US" sz="1400" dirty="0"/>
              <a:t>Potentially a direct marker of </a:t>
            </a:r>
            <a:r>
              <a:rPr lang="en-US" sz="1400" dirty="0" err="1"/>
              <a:t>cardioception</a:t>
            </a:r>
            <a:endParaRPr lang="en-US" sz="1400" dirty="0"/>
          </a:p>
          <a:p>
            <a:pPr marL="285750" indent="-285750">
              <a:buFont typeface="Wingdings" panose="05000000000000000000" pitchFamily="2" charset="2"/>
              <a:buChar char="ü"/>
            </a:pPr>
            <a:r>
              <a:rPr lang="en-GB" sz="1400" dirty="0"/>
              <a:t>Temporal gradient</a:t>
            </a:r>
          </a:p>
          <a:p>
            <a:pPr marL="742950" lvl="1" indent="-285750">
              <a:buFont typeface="Arial" panose="020B0604020202020204" pitchFamily="34" charset="0"/>
              <a:buChar char="•"/>
            </a:pPr>
            <a:r>
              <a:rPr lang="en-GB" sz="1400" dirty="0"/>
              <a:t>The early components of HEPs could be related to primary interoceptive processing (right insula and posterior cingulate) </a:t>
            </a:r>
            <a:r>
              <a:rPr lang="en-GB" sz="1000" dirty="0"/>
              <a:t>(</a:t>
            </a:r>
            <a:r>
              <a:rPr lang="en-GB" sz="1000" dirty="0" err="1"/>
              <a:t>Plantard</a:t>
            </a:r>
            <a:r>
              <a:rPr lang="en-GB" sz="1000" dirty="0"/>
              <a:t>, 2025)</a:t>
            </a:r>
          </a:p>
          <a:p>
            <a:pPr marL="742950" lvl="1" indent="-285750">
              <a:buFont typeface="Arial" panose="020B0604020202020204" pitchFamily="34" charset="0"/>
              <a:buChar char="•"/>
            </a:pPr>
            <a:r>
              <a:rPr lang="en-GB" sz="1400" dirty="0"/>
              <a:t>Late components could depend on associative processes related to interoception (frontal cortex and the anterior cingulate cortex) </a:t>
            </a:r>
            <a:r>
              <a:rPr lang="en-GB" sz="1000" dirty="0"/>
              <a:t>(</a:t>
            </a:r>
            <a:r>
              <a:rPr lang="en-GB" sz="1000" dirty="0" err="1"/>
              <a:t>Plantard</a:t>
            </a:r>
            <a:r>
              <a:rPr lang="en-GB" sz="1000" dirty="0"/>
              <a:t>, 2025)</a:t>
            </a:r>
            <a:endParaRPr lang="en-US" sz="1400" dirty="0"/>
          </a:p>
          <a:p>
            <a:pPr marL="285750" indent="-285750">
              <a:buFont typeface="Wingdings" panose="05000000000000000000" pitchFamily="2" charset="2"/>
              <a:buChar char="ü"/>
            </a:pPr>
            <a:r>
              <a:rPr lang="en-US" sz="1400" dirty="0"/>
              <a:t>But:</a:t>
            </a:r>
          </a:p>
          <a:p>
            <a:pPr marL="742950" lvl="1" indent="-285750">
              <a:buFont typeface="Arial" panose="020B0604020202020204" pitchFamily="34" charset="0"/>
              <a:buChar char="•"/>
            </a:pPr>
            <a:r>
              <a:rPr lang="en-GB" sz="1400" dirty="0"/>
              <a:t>Moderate association between HEP amplitude and behavioural measures of interoception </a:t>
            </a:r>
            <a:r>
              <a:rPr lang="en-GB" sz="800" dirty="0"/>
              <a:t>(Coll, 2021)</a:t>
            </a:r>
            <a:endParaRPr lang="en-US" sz="800" dirty="0"/>
          </a:p>
          <a:p>
            <a:pPr marL="742950" lvl="1" indent="-285750">
              <a:buFont typeface="Arial" panose="020B0604020202020204" pitchFamily="34" charset="0"/>
              <a:buChar char="•"/>
            </a:pPr>
            <a:r>
              <a:rPr lang="en-US" sz="1400" dirty="0"/>
              <a:t>Unclear topology &amp; timing</a:t>
            </a:r>
          </a:p>
          <a:p>
            <a:pPr marL="742950" lvl="1" indent="-285750">
              <a:buFont typeface="Arial" panose="020B0604020202020204" pitchFamily="34" charset="0"/>
              <a:buChar char="•"/>
            </a:pPr>
            <a:r>
              <a:rPr lang="en-US" sz="1400" dirty="0"/>
              <a:t>Lack of standardized protocols</a:t>
            </a:r>
          </a:p>
          <a:p>
            <a:pPr marL="742950" lvl="1" indent="-285750">
              <a:buFont typeface="Arial" panose="020B0604020202020204" pitchFamily="34" charset="0"/>
              <a:buChar char="•"/>
            </a:pPr>
            <a:r>
              <a:rPr lang="en-US" sz="1400" dirty="0"/>
              <a:t>Unclear meaning </a:t>
            </a:r>
            <a:r>
              <a:rPr lang="en-US" sz="1100" dirty="0"/>
              <a:t>(only sensory? cognitive elaboration? preconscious?)</a:t>
            </a:r>
          </a:p>
          <a:p>
            <a:pPr marL="742950" lvl="1" indent="-28575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173335" y="4895450"/>
            <a:ext cx="4049813" cy="1556149"/>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465345" y="4729357"/>
            <a:ext cx="3193493" cy="2074090"/>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B045-8509-86B4-3285-E8C379FD9BE0}"/>
              </a:ext>
            </a:extLst>
          </p:cNvPr>
          <p:cNvSpPr>
            <a:spLocks noGrp="1"/>
          </p:cNvSpPr>
          <p:nvPr>
            <p:ph type="title"/>
          </p:nvPr>
        </p:nvSpPr>
        <p:spPr/>
        <p:txBody>
          <a:bodyPr/>
          <a:lstStyle/>
          <a:p>
            <a:r>
              <a:rPr lang="fr-FR" dirty="0"/>
              <a:t>HEP </a:t>
            </a:r>
            <a:r>
              <a:rPr lang="fr-FR" dirty="0" err="1"/>
              <a:t>Features</a:t>
            </a:r>
            <a:endParaRPr lang="en-GB" dirty="0"/>
          </a:p>
        </p:txBody>
      </p:sp>
      <p:pic>
        <p:nvPicPr>
          <p:cNvPr id="4" name="Picture 3">
            <a:extLst>
              <a:ext uri="{FF2B5EF4-FFF2-40B4-BE49-F238E27FC236}">
                <a16:creationId xmlns:a16="http://schemas.microsoft.com/office/drawing/2014/main" id="{8CF4B2F7-551B-86D3-873E-F8BBCA0134E4}"/>
              </a:ext>
            </a:extLst>
          </p:cNvPr>
          <p:cNvPicPr>
            <a:picLocks noChangeAspect="1"/>
          </p:cNvPicPr>
          <p:nvPr/>
        </p:nvPicPr>
        <p:blipFill>
          <a:blip r:embed="rId2"/>
          <a:stretch>
            <a:fillRect/>
          </a:stretch>
        </p:blipFill>
        <p:spPr>
          <a:xfrm>
            <a:off x="7688184" y="915643"/>
            <a:ext cx="4221910" cy="1471637"/>
          </a:xfrm>
          <a:prstGeom prst="rect">
            <a:avLst/>
          </a:prstGeom>
          <a:ln>
            <a:solidFill>
              <a:schemeClr val="bg2"/>
            </a:solidFill>
          </a:ln>
        </p:spPr>
      </p:pic>
      <p:pic>
        <p:nvPicPr>
          <p:cNvPr id="6" name="Picture 5">
            <a:extLst>
              <a:ext uri="{FF2B5EF4-FFF2-40B4-BE49-F238E27FC236}">
                <a16:creationId xmlns:a16="http://schemas.microsoft.com/office/drawing/2014/main" id="{0B91E79C-96B0-30CD-E0BA-84BC31F701E1}"/>
              </a:ext>
            </a:extLst>
          </p:cNvPr>
          <p:cNvPicPr>
            <a:picLocks noChangeAspect="1"/>
          </p:cNvPicPr>
          <p:nvPr/>
        </p:nvPicPr>
        <p:blipFill>
          <a:blip r:embed="rId3"/>
          <a:stretch>
            <a:fillRect/>
          </a:stretch>
        </p:blipFill>
        <p:spPr>
          <a:xfrm>
            <a:off x="8154756" y="3768680"/>
            <a:ext cx="3755339" cy="3026974"/>
          </a:xfrm>
          <a:prstGeom prst="rect">
            <a:avLst/>
          </a:prstGeom>
          <a:ln>
            <a:solidFill>
              <a:schemeClr val="bg2"/>
            </a:solidFill>
          </a:ln>
        </p:spPr>
      </p:pic>
      <p:pic>
        <p:nvPicPr>
          <p:cNvPr id="8" name="Picture 7">
            <a:extLst>
              <a:ext uri="{FF2B5EF4-FFF2-40B4-BE49-F238E27FC236}">
                <a16:creationId xmlns:a16="http://schemas.microsoft.com/office/drawing/2014/main" id="{6AD75F16-A9EB-2D41-1159-71FD00C995C9}"/>
              </a:ext>
            </a:extLst>
          </p:cNvPr>
          <p:cNvPicPr>
            <a:picLocks noChangeAspect="1"/>
          </p:cNvPicPr>
          <p:nvPr/>
        </p:nvPicPr>
        <p:blipFill>
          <a:blip r:embed="rId4"/>
          <a:stretch>
            <a:fillRect/>
          </a:stretch>
        </p:blipFill>
        <p:spPr>
          <a:xfrm>
            <a:off x="7688184" y="2452498"/>
            <a:ext cx="4221911" cy="1264466"/>
          </a:xfrm>
          <a:prstGeom prst="rect">
            <a:avLst/>
          </a:prstGeom>
          <a:ln>
            <a:solidFill>
              <a:schemeClr val="bg2"/>
            </a:solidFill>
          </a:ln>
        </p:spPr>
      </p:pic>
    </p:spTree>
    <p:extLst>
      <p:ext uri="{BB962C8B-B14F-4D97-AF65-F5344CB8AC3E}">
        <p14:creationId xmlns:p14="http://schemas.microsoft.com/office/powerpoint/2010/main" val="2832734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C3B-A985-EBAC-ECA0-A35FC474F500}"/>
              </a:ext>
            </a:extLst>
          </p:cNvPr>
          <p:cNvSpPr>
            <a:spLocks noGrp="1"/>
          </p:cNvSpPr>
          <p:nvPr>
            <p:ph type="title"/>
          </p:nvPr>
        </p:nvSpPr>
        <p:spPr/>
        <p:txBody>
          <a:bodyPr/>
          <a:lstStyle/>
          <a:p>
            <a:r>
              <a:rPr lang="fr-FR" dirty="0"/>
              <a:t>HEP Applications</a:t>
            </a:r>
            <a:endParaRPr lang="en-GB" dirty="0"/>
          </a:p>
        </p:txBody>
      </p:sp>
      <p:pic>
        <p:nvPicPr>
          <p:cNvPr id="4" name="Picture 3">
            <a:extLst>
              <a:ext uri="{FF2B5EF4-FFF2-40B4-BE49-F238E27FC236}">
                <a16:creationId xmlns:a16="http://schemas.microsoft.com/office/drawing/2014/main" id="{03EBFF2E-A2ED-BD24-3F51-EB899DD7583B}"/>
              </a:ext>
            </a:extLst>
          </p:cNvPr>
          <p:cNvPicPr>
            <a:picLocks noChangeAspect="1"/>
          </p:cNvPicPr>
          <p:nvPr/>
        </p:nvPicPr>
        <p:blipFill>
          <a:blip r:embed="rId2"/>
          <a:stretch>
            <a:fillRect/>
          </a:stretch>
        </p:blipFill>
        <p:spPr>
          <a:xfrm>
            <a:off x="8007673" y="1193800"/>
            <a:ext cx="4048058" cy="1519494"/>
          </a:xfrm>
          <a:prstGeom prst="rect">
            <a:avLst/>
          </a:prstGeom>
          <a:ln>
            <a:solidFill>
              <a:schemeClr val="bg2"/>
            </a:solidFill>
          </a:ln>
        </p:spPr>
      </p:pic>
      <p:pic>
        <p:nvPicPr>
          <p:cNvPr id="8" name="Picture 7">
            <a:extLst>
              <a:ext uri="{FF2B5EF4-FFF2-40B4-BE49-F238E27FC236}">
                <a16:creationId xmlns:a16="http://schemas.microsoft.com/office/drawing/2014/main" id="{B06B1BE8-3BD6-2718-2FAF-74DE36BEFC3D}"/>
              </a:ext>
            </a:extLst>
          </p:cNvPr>
          <p:cNvPicPr>
            <a:picLocks noChangeAspect="1"/>
          </p:cNvPicPr>
          <p:nvPr/>
        </p:nvPicPr>
        <p:blipFill>
          <a:blip r:embed="rId3"/>
          <a:stretch>
            <a:fillRect/>
          </a:stretch>
        </p:blipFill>
        <p:spPr>
          <a:xfrm>
            <a:off x="8007671" y="2799804"/>
            <a:ext cx="4048059" cy="1315682"/>
          </a:xfrm>
          <a:prstGeom prst="rect">
            <a:avLst/>
          </a:prstGeom>
          <a:ln>
            <a:solidFill>
              <a:schemeClr val="bg2"/>
            </a:solidFill>
          </a:ln>
        </p:spPr>
      </p:pic>
      <p:pic>
        <p:nvPicPr>
          <p:cNvPr id="10" name="Picture 9">
            <a:extLst>
              <a:ext uri="{FF2B5EF4-FFF2-40B4-BE49-F238E27FC236}">
                <a16:creationId xmlns:a16="http://schemas.microsoft.com/office/drawing/2014/main" id="{5522BC7D-EA1F-97C4-2BBD-B30B644E7346}"/>
              </a:ext>
            </a:extLst>
          </p:cNvPr>
          <p:cNvPicPr>
            <a:picLocks noChangeAspect="1"/>
          </p:cNvPicPr>
          <p:nvPr/>
        </p:nvPicPr>
        <p:blipFill>
          <a:blip r:embed="rId4"/>
          <a:stretch>
            <a:fillRect/>
          </a:stretch>
        </p:blipFill>
        <p:spPr>
          <a:xfrm>
            <a:off x="6578531" y="4201995"/>
            <a:ext cx="2484498" cy="1840830"/>
          </a:xfrm>
          <a:prstGeom prst="rect">
            <a:avLst/>
          </a:prstGeom>
          <a:ln>
            <a:solidFill>
              <a:schemeClr val="bg2"/>
            </a:solidFill>
          </a:ln>
        </p:spPr>
      </p:pic>
      <p:pic>
        <p:nvPicPr>
          <p:cNvPr id="12" name="Picture 11">
            <a:extLst>
              <a:ext uri="{FF2B5EF4-FFF2-40B4-BE49-F238E27FC236}">
                <a16:creationId xmlns:a16="http://schemas.microsoft.com/office/drawing/2014/main" id="{7E7A947E-9483-1EB9-7CA4-0CEDE69DA01B}"/>
              </a:ext>
            </a:extLst>
          </p:cNvPr>
          <p:cNvPicPr>
            <a:picLocks noChangeAspect="1"/>
          </p:cNvPicPr>
          <p:nvPr/>
        </p:nvPicPr>
        <p:blipFill>
          <a:blip r:embed="rId5"/>
          <a:stretch>
            <a:fillRect/>
          </a:stretch>
        </p:blipFill>
        <p:spPr>
          <a:xfrm>
            <a:off x="9161886" y="4201995"/>
            <a:ext cx="2893845" cy="1840829"/>
          </a:xfrm>
          <a:prstGeom prst="rect">
            <a:avLst/>
          </a:prstGeom>
          <a:ln>
            <a:solidFill>
              <a:schemeClr val="bg2"/>
            </a:solidFill>
          </a:ln>
        </p:spPr>
      </p:pic>
    </p:spTree>
    <p:extLst>
      <p:ext uri="{BB962C8B-B14F-4D97-AF65-F5344CB8AC3E}">
        <p14:creationId xmlns:p14="http://schemas.microsoft.com/office/powerpoint/2010/main" val="4131651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AB1B9-19CB-0F7B-C375-9B42D93F67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6CFB5D-8B4C-4A5C-F5A9-1F2002CE73E2}"/>
              </a:ext>
            </a:extLst>
          </p:cNvPr>
          <p:cNvSpPr>
            <a:spLocks noGrp="1"/>
          </p:cNvSpPr>
          <p:nvPr>
            <p:ph type="ctrTitle"/>
          </p:nvPr>
        </p:nvSpPr>
        <p:spPr/>
        <p:txBody>
          <a:bodyPr>
            <a:normAutofit/>
          </a:bodyPr>
          <a:lstStyle/>
          <a:p>
            <a:r>
              <a:rPr lang="en-US" sz="4800" dirty="0"/>
              <a:t>Indirect Measures</a:t>
            </a:r>
          </a:p>
        </p:txBody>
      </p:sp>
    </p:spTree>
    <p:extLst>
      <p:ext uri="{BB962C8B-B14F-4D97-AF65-F5344CB8AC3E}">
        <p14:creationId xmlns:p14="http://schemas.microsoft.com/office/powerpoint/2010/main" val="192757465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2862322"/>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1B3DE0C-8A7F-7A58-1327-A5D56B039918}"/>
              </a:ext>
            </a:extLst>
          </p:cNvPr>
          <p:cNvSpPr/>
          <p:nvPr/>
        </p:nvSpPr>
        <p:spPr>
          <a:xfrm>
            <a:off x="335142" y="4641273"/>
            <a:ext cx="4966855" cy="210589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u="sng" dirty="0">
                <a:solidFill>
                  <a:schemeClr val="accent5"/>
                </a:solidFill>
              </a:rPr>
              <a:t>Technical Point</a:t>
            </a:r>
          </a:p>
          <a:p>
            <a:r>
              <a:rPr lang="en-US" sz="1400" b="1" dirty="0">
                <a:solidFill>
                  <a:schemeClr val="accent5"/>
                </a:solidFill>
              </a:rPr>
              <a:t>ECG Signal Delineation</a:t>
            </a:r>
          </a:p>
          <a:p>
            <a:pPr marL="285750" indent="-285750">
              <a:buFont typeface="Wingdings" panose="05000000000000000000" pitchFamily="2" charset="2"/>
              <a:buChar char="ü"/>
            </a:pPr>
            <a:r>
              <a:rPr lang="en-US" sz="1400" dirty="0">
                <a:solidFill>
                  <a:schemeClr val="accent5"/>
                </a:solidFill>
              </a:rPr>
              <a:t>Identifying the location </a:t>
            </a:r>
            <a:r>
              <a:rPr lang="en-US" sz="1000" dirty="0">
                <a:solidFill>
                  <a:schemeClr val="accent5"/>
                </a:solidFill>
              </a:rPr>
              <a:t>(+ beginning / end) </a:t>
            </a:r>
            <a:r>
              <a:rPr lang="en-US" sz="1400" dirty="0">
                <a:solidFill>
                  <a:schemeClr val="accent5"/>
                </a:solidFill>
              </a:rPr>
              <a:t>of QRS waves</a:t>
            </a:r>
          </a:p>
          <a:p>
            <a:pPr marL="285750" indent="-285750">
              <a:buFont typeface="Wingdings" panose="05000000000000000000" pitchFamily="2" charset="2"/>
              <a:buChar char="ü"/>
            </a:pPr>
            <a:r>
              <a:rPr lang="en-US" sz="1400" dirty="0">
                <a:solidFill>
                  <a:schemeClr val="accent5"/>
                </a:solidFill>
              </a:rPr>
              <a:t>Important for precise cardiac phase identification</a:t>
            </a:r>
          </a:p>
          <a:p>
            <a:pPr marL="742950" lvl="1" indent="-285750">
              <a:buFont typeface="Arial" panose="020B0604020202020204" pitchFamily="34" charset="0"/>
              <a:buChar char="•"/>
            </a:pPr>
            <a:r>
              <a:rPr lang="en-US" sz="1400" dirty="0">
                <a:solidFill>
                  <a:schemeClr val="accent5"/>
                </a:solidFill>
              </a:rPr>
              <a:t>Systole = from R-peak to end of T-wave</a:t>
            </a:r>
          </a:p>
          <a:p>
            <a:pPr marL="285750" indent="-285750">
              <a:buFont typeface="Wingdings" panose="05000000000000000000" pitchFamily="2" charset="2"/>
              <a:buChar char="ü"/>
            </a:pPr>
            <a:r>
              <a:rPr lang="en-US" sz="1400" dirty="0">
                <a:solidFill>
                  <a:schemeClr val="accent5"/>
                </a:solidFill>
              </a:rPr>
              <a:t>Hard to do algorithmically (+ requires good signal)</a:t>
            </a:r>
          </a:p>
          <a:p>
            <a:pPr marL="742950" lvl="1" indent="-285750">
              <a:buFont typeface="Arial" panose="020B0604020202020204" pitchFamily="34" charset="0"/>
              <a:buChar char="•"/>
            </a:pPr>
            <a:r>
              <a:rPr lang="en-US" sz="1400" dirty="0">
                <a:solidFill>
                  <a:schemeClr val="accent5"/>
                </a:solidFill>
              </a:rPr>
              <a:t>Heuristics have been used </a:t>
            </a:r>
            <a:r>
              <a:rPr lang="en-US" sz="1000" dirty="0">
                <a:solidFill>
                  <a:schemeClr val="accent5"/>
                </a:solidFill>
              </a:rPr>
              <a:t>(e.g., systole 0-300 </a:t>
            </a:r>
            <a:r>
              <a:rPr lang="en-US" sz="1000" dirty="0" err="1">
                <a:solidFill>
                  <a:schemeClr val="accent5"/>
                </a:solidFill>
              </a:rPr>
              <a:t>ms</a:t>
            </a:r>
            <a:r>
              <a:rPr lang="en-US" sz="1000" dirty="0">
                <a:solidFill>
                  <a:schemeClr val="accent5"/>
                </a:solidFill>
              </a:rPr>
              <a:t> post R-peak) </a:t>
            </a:r>
          </a:p>
          <a:p>
            <a:pPr marL="742950" lvl="1" indent="-285750">
              <a:buFont typeface="Arial" panose="020B0604020202020204" pitchFamily="34" charset="0"/>
              <a:buChar char="•"/>
            </a:pPr>
            <a:r>
              <a:rPr lang="en-US" sz="1400" dirty="0">
                <a:solidFill>
                  <a:schemeClr val="accent5"/>
                </a:solidFill>
              </a:rPr>
              <a:t>But do not take into account inter &amp; intra-individual variability</a:t>
            </a:r>
          </a:p>
        </p:txBody>
      </p:sp>
    </p:spTree>
    <p:extLst>
      <p:ext uri="{BB962C8B-B14F-4D97-AF65-F5344CB8AC3E}">
        <p14:creationId xmlns:p14="http://schemas.microsoft.com/office/powerpoint/2010/main" val="7796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8"/>
                                        </p:tgtEl>
                                        <p:attrNameLst>
                                          <p:attrName>style.visibility</p:attrName>
                                        </p:attrNameLst>
                                      </p:cBhvr>
                                      <p:to>
                                        <p:strVal val="visible"/>
                                      </p:to>
                                    </p:set>
                                    <p:animEffect transition="in" filter="fade">
                                      <p:cBhvr>
                                        <p:cTn id="27" dur="500"/>
                                        <p:tgtEl>
                                          <p:spTgt spid="61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8822909" y="2593895"/>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154680" y="1478309"/>
            <a:ext cx="7400915" cy="2446824"/>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(Palser, 2021)</a:t>
            </a:r>
          </a:p>
          <a:p>
            <a:pPr lvl="1"/>
            <a:r>
              <a:rPr lang="en-GB" sz="1050" i="1" dirty="0"/>
              <a:t>Participants were found to unconsciously initiate voluntary movements (and anticipate the movements of others) during the diastole phase (when the heart is relaxed) to avoid the sensory dampening that occurs during systole</a:t>
            </a:r>
            <a:endParaRPr lang="en-US" sz="1050" i="1" dirty="0"/>
          </a:p>
          <a:p>
            <a:pPr marL="285750" indent="-285750">
              <a:buFont typeface="Arial" panose="020B0604020202020204" pitchFamily="34" charset="0"/>
              <a:buChar char="•"/>
            </a:pPr>
            <a:r>
              <a:rPr lang="en-US" b="1" dirty="0"/>
              <a:t>Information gathering </a:t>
            </a:r>
            <a:r>
              <a:rPr lang="en-US" sz="1050" dirty="0"/>
              <a:t>(</a:t>
            </a:r>
            <a:r>
              <a:rPr lang="en-GB" sz="1050" dirty="0"/>
              <a:t>Galvez-Pol, 2022)</a:t>
            </a:r>
          </a:p>
          <a:p>
            <a:pPr lvl="1"/>
            <a:r>
              <a:rPr lang="en-GB" sz="1050" i="1" dirty="0"/>
              <a:t>During active tactile discrimination tasks, subjects coupled their exploratory finger movements to cardiac diastole, effectively 'listening' with their fingertips only when internal physiological noise was lowest.</a:t>
            </a:r>
            <a:endParaRPr lang="en-US" sz="1050" i="1" dirty="0"/>
          </a:p>
          <a:p>
            <a:pPr marL="285750" indent="-285750">
              <a:buFont typeface="Arial" panose="020B0604020202020204" pitchFamily="34" charset="0"/>
              <a:buChar char="•"/>
            </a:pPr>
            <a:r>
              <a:rPr lang="en-US" b="1" dirty="0"/>
              <a:t>Visual search </a:t>
            </a:r>
            <a:r>
              <a:rPr lang="en-US" sz="1000" dirty="0"/>
              <a:t>(Galvez-Pol, 2020)</a:t>
            </a:r>
          </a:p>
          <a:p>
            <a:pPr lvl="1"/>
            <a:r>
              <a:rPr lang="en-GB" sz="1050" i="1" dirty="0"/>
              <a:t>Eye movements (saccades) during visual search were found to be synchronized with the heart, initiating shifts in gaze during systole so that the subsequent visual fixation occurs during the quieter diastole phase</a:t>
            </a:r>
            <a:endParaRPr lang="en-US" sz="1050" i="1"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4598828" y="3924328"/>
            <a:ext cx="3267829" cy="2859061"/>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551020" y="3925133"/>
            <a:ext cx="3210489" cy="285906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24667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745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5560-72CC-C281-5434-26FDCFE4E1CD}"/>
              </a:ext>
            </a:extLst>
          </p:cNvPr>
          <p:cNvSpPr>
            <a:spLocks noGrp="1"/>
          </p:cNvSpPr>
          <p:nvPr>
            <p:ph type="title"/>
          </p:nvPr>
        </p:nvSpPr>
        <p:spPr/>
        <p:txBody>
          <a:bodyPr/>
          <a:lstStyle/>
          <a:p>
            <a:r>
              <a:rPr lang="fr-FR" dirty="0" err="1"/>
              <a:t>Cardiac</a:t>
            </a:r>
            <a:r>
              <a:rPr lang="fr-FR" dirty="0"/>
              <a:t> Phase: </a:t>
            </a:r>
            <a:r>
              <a:rPr lang="fr-FR" dirty="0" err="1"/>
              <a:t>Standardization</a:t>
            </a:r>
            <a:r>
              <a:rPr lang="fr-FR" dirty="0"/>
              <a:t> </a:t>
            </a:r>
            <a:endParaRPr lang="en-GB" dirty="0"/>
          </a:p>
        </p:txBody>
      </p:sp>
      <p:pic>
        <p:nvPicPr>
          <p:cNvPr id="4" name="Picture 3">
            <a:extLst>
              <a:ext uri="{FF2B5EF4-FFF2-40B4-BE49-F238E27FC236}">
                <a16:creationId xmlns:a16="http://schemas.microsoft.com/office/drawing/2014/main" id="{31117975-4679-5C16-C928-F5C26A77D0FB}"/>
              </a:ext>
            </a:extLst>
          </p:cNvPr>
          <p:cNvPicPr>
            <a:picLocks noChangeAspect="1"/>
          </p:cNvPicPr>
          <p:nvPr/>
        </p:nvPicPr>
        <p:blipFill>
          <a:blip r:embed="rId2"/>
          <a:stretch>
            <a:fillRect/>
          </a:stretch>
        </p:blipFill>
        <p:spPr>
          <a:xfrm>
            <a:off x="564787" y="3876255"/>
            <a:ext cx="4609276" cy="1729401"/>
          </a:xfrm>
          <a:prstGeom prst="rect">
            <a:avLst/>
          </a:prstGeom>
          <a:ln>
            <a:solidFill>
              <a:schemeClr val="bg2"/>
            </a:solidFill>
          </a:ln>
        </p:spPr>
      </p:pic>
      <p:sp>
        <p:nvSpPr>
          <p:cNvPr id="6" name="TextBox 5">
            <a:extLst>
              <a:ext uri="{FF2B5EF4-FFF2-40B4-BE49-F238E27FC236}">
                <a16:creationId xmlns:a16="http://schemas.microsoft.com/office/drawing/2014/main" id="{A8A3E7DA-3DE6-9D43-D32B-797E24BA328D}"/>
              </a:ext>
            </a:extLst>
          </p:cNvPr>
          <p:cNvSpPr txBox="1"/>
          <p:nvPr/>
        </p:nvSpPr>
        <p:spPr>
          <a:xfrm>
            <a:off x="311727" y="1484853"/>
            <a:ext cx="6096000" cy="1754326"/>
          </a:xfrm>
          <a:prstGeom prst="rect">
            <a:avLst/>
          </a:prstGeom>
          <a:noFill/>
        </p:spPr>
        <p:txBody>
          <a:bodyPr wrap="square">
            <a:spAutoFit/>
          </a:bodyPr>
          <a:lstStyle/>
          <a:p>
            <a:r>
              <a:rPr lang="en-US" b="1" dirty="0"/>
              <a:t>Large differences between studies</a:t>
            </a:r>
          </a:p>
          <a:p>
            <a:pPr marL="285750" indent="-285750">
              <a:buFont typeface="Wingdings" panose="05000000000000000000" pitchFamily="2" charset="2"/>
              <a:buChar char="ü"/>
            </a:pPr>
            <a:r>
              <a:rPr lang="en-US" dirty="0"/>
              <a:t>Estimated-Latency vs. Physiological approach</a:t>
            </a:r>
          </a:p>
          <a:p>
            <a:pPr marL="285750" indent="-285750">
              <a:buFont typeface="Wingdings" panose="05000000000000000000" pitchFamily="2" charset="2"/>
              <a:buChar char="ü"/>
            </a:pPr>
            <a:r>
              <a:rPr lang="en-US" dirty="0"/>
              <a:t>Various latencies</a:t>
            </a:r>
          </a:p>
          <a:p>
            <a:pPr marL="285750" indent="-285750">
              <a:buFont typeface="Wingdings" panose="05000000000000000000" pitchFamily="2" charset="2"/>
              <a:buChar char="ü"/>
            </a:pPr>
            <a:r>
              <a:rPr lang="en-US" dirty="0"/>
              <a:t>Various recording approaches (ECG vs. PPG)</a:t>
            </a:r>
          </a:p>
          <a:p>
            <a:endParaRPr lang="en-US" dirty="0"/>
          </a:p>
          <a:p>
            <a:pPr marL="285750" indent="-285750">
              <a:buFont typeface="Wingdings" panose="05000000000000000000" pitchFamily="2" charset="2"/>
              <a:buChar char="Ø"/>
            </a:pPr>
            <a:r>
              <a:rPr lang="en-US" b="1" i="1" dirty="0"/>
              <a:t>Lack of standardization </a:t>
            </a:r>
            <a:endParaRPr lang="en-GB" b="1" i="1" dirty="0"/>
          </a:p>
        </p:txBody>
      </p:sp>
      <p:pic>
        <p:nvPicPr>
          <p:cNvPr id="8" name="Picture 7">
            <a:extLst>
              <a:ext uri="{FF2B5EF4-FFF2-40B4-BE49-F238E27FC236}">
                <a16:creationId xmlns:a16="http://schemas.microsoft.com/office/drawing/2014/main" id="{7D183222-C872-1EC5-C872-1A82E5957EEF}"/>
              </a:ext>
            </a:extLst>
          </p:cNvPr>
          <p:cNvPicPr>
            <a:picLocks noChangeAspect="1"/>
          </p:cNvPicPr>
          <p:nvPr/>
        </p:nvPicPr>
        <p:blipFill>
          <a:blip r:embed="rId3"/>
          <a:stretch>
            <a:fillRect/>
          </a:stretch>
        </p:blipFill>
        <p:spPr>
          <a:xfrm>
            <a:off x="5571256" y="1729154"/>
            <a:ext cx="6478832" cy="4845822"/>
          </a:xfrm>
          <a:prstGeom prst="rect">
            <a:avLst/>
          </a:prstGeom>
          <a:ln>
            <a:solidFill>
              <a:schemeClr val="bg2"/>
            </a:solidFill>
          </a:ln>
        </p:spPr>
      </p:pic>
    </p:spTree>
    <p:extLst>
      <p:ext uri="{BB962C8B-B14F-4D97-AF65-F5344CB8AC3E}">
        <p14:creationId xmlns:p14="http://schemas.microsoft.com/office/powerpoint/2010/main" val="222007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0CF2-706A-F43D-0D8D-6E401DEA8081}"/>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138CA87C-A101-9432-906A-E8139D18FF1D}"/>
              </a:ext>
            </a:extLst>
          </p:cNvPr>
          <p:cNvSpPr/>
          <p:nvPr/>
        </p:nvSpPr>
        <p:spPr>
          <a:xfrm>
            <a:off x="4667252" y="4620038"/>
            <a:ext cx="2692400" cy="825500"/>
          </a:xfrm>
          <a:prstGeom prst="rect">
            <a:avLst/>
          </a:prstGeom>
          <a:solidFill>
            <a:srgbClr val="DC5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Body</a:t>
            </a:r>
            <a:endParaRPr lang="en-GB" dirty="0"/>
          </a:p>
        </p:txBody>
      </p:sp>
      <p:sp>
        <p:nvSpPr>
          <p:cNvPr id="6" name="Rectangle 5">
            <a:extLst>
              <a:ext uri="{FF2B5EF4-FFF2-40B4-BE49-F238E27FC236}">
                <a16:creationId xmlns:a16="http://schemas.microsoft.com/office/drawing/2014/main" id="{14444F0F-89D0-3CE0-F188-DA69B728C4F4}"/>
              </a:ext>
            </a:extLst>
          </p:cNvPr>
          <p:cNvSpPr/>
          <p:nvPr/>
        </p:nvSpPr>
        <p:spPr>
          <a:xfrm>
            <a:off x="4667252" y="3621707"/>
            <a:ext cx="2692400" cy="825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7" name="Rectangle 6">
            <a:extLst>
              <a:ext uri="{FF2B5EF4-FFF2-40B4-BE49-F238E27FC236}">
                <a16:creationId xmlns:a16="http://schemas.microsoft.com/office/drawing/2014/main" id="{66089BF9-ED54-0AF3-78F5-42A276B81B80}"/>
              </a:ext>
            </a:extLst>
          </p:cNvPr>
          <p:cNvSpPr/>
          <p:nvPr/>
        </p:nvSpPr>
        <p:spPr>
          <a:xfrm>
            <a:off x="4667252" y="2623376"/>
            <a:ext cx="2692400" cy="825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Cognition</a:t>
            </a:r>
            <a:endParaRPr lang="en-GB" dirty="0"/>
          </a:p>
        </p:txBody>
      </p:sp>
      <p:sp>
        <p:nvSpPr>
          <p:cNvPr id="9" name="Rectangle 8">
            <a:extLst>
              <a:ext uri="{FF2B5EF4-FFF2-40B4-BE49-F238E27FC236}">
                <a16:creationId xmlns:a16="http://schemas.microsoft.com/office/drawing/2014/main" id="{2141632B-4A5D-5C02-FFE3-D631E0088427}"/>
              </a:ext>
            </a:extLst>
          </p:cNvPr>
          <p:cNvSpPr/>
          <p:nvPr/>
        </p:nvSpPr>
        <p:spPr>
          <a:xfrm>
            <a:off x="7601057" y="1738071"/>
            <a:ext cx="2809367"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err="1">
                <a:solidFill>
                  <a:srgbClr val="0070C0"/>
                </a:solidFill>
              </a:rPr>
              <a:t>Ability</a:t>
            </a:r>
            <a:r>
              <a:rPr lang="fr-FR" sz="1400" b="1" dirty="0">
                <a:solidFill>
                  <a:srgbClr val="0070C0"/>
                </a:solidFill>
              </a:rPr>
              <a:t> to notice, </a:t>
            </a:r>
            <a:r>
              <a:rPr lang="fr-FR" sz="1400" b="1" dirty="0" err="1">
                <a:solidFill>
                  <a:srgbClr val="0070C0"/>
                </a:solidFill>
              </a:rPr>
              <a:t>detect</a:t>
            </a:r>
            <a:r>
              <a:rPr lang="fr-FR" sz="1400" b="1" dirty="0">
                <a:solidFill>
                  <a:srgbClr val="0070C0"/>
                </a:solidFill>
              </a:rPr>
              <a:t> and </a:t>
            </a:r>
            <a:r>
              <a:rPr lang="fr-FR" sz="1400" b="1" dirty="0" err="1">
                <a:solidFill>
                  <a:srgbClr val="0070C0"/>
                </a:solidFill>
              </a:rPr>
              <a:t>integrate</a:t>
            </a:r>
            <a:r>
              <a:rPr lang="fr-FR" sz="1400" b="1" dirty="0">
                <a:solidFill>
                  <a:srgbClr val="0070C0"/>
                </a:solidFill>
              </a:rPr>
              <a:t> </a:t>
            </a:r>
            <a:r>
              <a:rPr lang="fr-FR" sz="1400" b="1" dirty="0" err="1">
                <a:solidFill>
                  <a:srgbClr val="0070C0"/>
                </a:solidFill>
              </a:rPr>
              <a:t>bodily</a:t>
            </a:r>
            <a:r>
              <a:rPr lang="fr-FR" sz="1400" b="1" dirty="0">
                <a:solidFill>
                  <a:srgbClr val="0070C0"/>
                </a:solidFill>
              </a:rPr>
              <a:t> changes</a:t>
            </a:r>
            <a:endParaRPr lang="en-GB" sz="1400" b="1" dirty="0">
              <a:solidFill>
                <a:srgbClr val="0070C0"/>
              </a:solidFill>
            </a:endParaRPr>
          </a:p>
          <a:p>
            <a:pPr marL="285750" indent="-285750">
              <a:buFont typeface="Wingdings" panose="05000000000000000000" pitchFamily="2" charset="2"/>
              <a:buChar char="ü"/>
            </a:pPr>
            <a:r>
              <a:rPr lang="en-GB" sz="1400" dirty="0"/>
              <a:t>Questionnaires</a:t>
            </a:r>
          </a:p>
          <a:p>
            <a:pPr marL="285750" indent="-285750">
              <a:buFont typeface="Wingdings" panose="05000000000000000000" pitchFamily="2" charset="2"/>
              <a:buChar char="ü"/>
            </a:pPr>
            <a:r>
              <a:rPr lang="en-GB" sz="1400" dirty="0"/>
              <a:t>Accuracy paradigms</a:t>
            </a:r>
          </a:p>
          <a:p>
            <a:pPr marL="285750" indent="-285750">
              <a:buFont typeface="Wingdings" panose="05000000000000000000" pitchFamily="2" charset="2"/>
              <a:buChar char="ü"/>
            </a:pPr>
            <a:r>
              <a:rPr lang="en-GB" sz="1400" dirty="0"/>
              <a:t>Primary “interoception” literature</a:t>
            </a:r>
          </a:p>
        </p:txBody>
      </p:sp>
      <p:cxnSp>
        <p:nvCxnSpPr>
          <p:cNvPr id="11" name="Straight Arrow Connector 10">
            <a:extLst>
              <a:ext uri="{FF2B5EF4-FFF2-40B4-BE49-F238E27FC236}">
                <a16:creationId xmlns:a16="http://schemas.microsoft.com/office/drawing/2014/main" id="{8D868A14-E66C-953D-6E6E-A024C0496A3E}"/>
              </a:ext>
            </a:extLst>
          </p:cNvPr>
          <p:cNvCxnSpPr>
            <a:stCxn id="5" idx="0"/>
            <a:endCxn id="6" idx="2"/>
          </p:cNvCxnSpPr>
          <p:nvPr/>
        </p:nvCxnSpPr>
        <p:spPr>
          <a:xfrm flipV="1">
            <a:off x="6013452" y="4447207"/>
            <a:ext cx="0" cy="172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42FD6F5-4C62-314C-0C08-D9E010675796}"/>
              </a:ext>
            </a:extLst>
          </p:cNvPr>
          <p:cNvCxnSpPr>
            <a:cxnSpLocks/>
            <a:stCxn id="6" idx="0"/>
            <a:endCxn id="7" idx="2"/>
          </p:cNvCxnSpPr>
          <p:nvPr/>
        </p:nvCxnSpPr>
        <p:spPr>
          <a:xfrm flipV="1">
            <a:off x="6013452" y="3448876"/>
            <a:ext cx="0" cy="172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F9DBEB1F-917D-6AD3-2B77-8445627055C5}"/>
              </a:ext>
            </a:extLst>
          </p:cNvPr>
          <p:cNvSpPr/>
          <p:nvPr/>
        </p:nvSpPr>
        <p:spPr>
          <a:xfrm>
            <a:off x="146359" y="1026061"/>
            <a:ext cx="7133360" cy="128988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600" b="1" dirty="0" err="1"/>
              <a:t>Interoception</a:t>
            </a:r>
            <a:r>
              <a:rPr lang="fr-FR" sz="1600" b="1" dirty="0"/>
              <a:t> </a:t>
            </a:r>
            <a:r>
              <a:rPr lang="fr-FR" sz="1600" b="1" dirty="0" err="1"/>
              <a:t>is</a:t>
            </a:r>
            <a:r>
              <a:rPr lang="fr-FR" sz="1600" b="1" dirty="0"/>
              <a:t> part of a </a:t>
            </a:r>
            <a:r>
              <a:rPr lang="fr-FR" sz="1600" b="1" dirty="0" err="1"/>
              <a:t>multilevel</a:t>
            </a:r>
            <a:r>
              <a:rPr lang="fr-FR" sz="1600" b="1" dirty="0"/>
              <a:t>, </a:t>
            </a:r>
            <a:r>
              <a:rPr lang="fr-FR" sz="1600" b="1" dirty="0" err="1"/>
              <a:t>multidirectional</a:t>
            </a:r>
            <a:r>
              <a:rPr lang="fr-FR" sz="1600" b="1" dirty="0"/>
              <a:t> system</a:t>
            </a:r>
          </a:p>
          <a:p>
            <a:pPr marL="285750" indent="-285750">
              <a:buFont typeface="Wingdings" panose="05000000000000000000" pitchFamily="2" charset="2"/>
              <a:buChar char="Ø"/>
            </a:pPr>
            <a:r>
              <a:rPr lang="fr-FR" sz="1600" dirty="0" err="1"/>
              <a:t>Different</a:t>
            </a:r>
            <a:r>
              <a:rPr lang="fr-FR" sz="1600" dirty="0"/>
              <a:t> « </a:t>
            </a:r>
            <a:r>
              <a:rPr lang="fr-FR" sz="1600" dirty="0" err="1"/>
              <a:t>domains</a:t>
            </a:r>
            <a:r>
              <a:rPr lang="fr-FR" sz="1600" dirty="0"/>
              <a:t>/topics » of </a:t>
            </a:r>
            <a:r>
              <a:rPr lang="fr-FR" sz="1600" dirty="0" err="1"/>
              <a:t>research</a:t>
            </a:r>
            <a:r>
              <a:rPr lang="fr-FR" sz="1600" dirty="0"/>
              <a:t> are </a:t>
            </a:r>
            <a:r>
              <a:rPr lang="fr-FR" sz="1600" dirty="0" err="1"/>
              <a:t>actually</a:t>
            </a:r>
            <a:r>
              <a:rPr lang="fr-FR" sz="1600" dirty="0"/>
              <a:t> </a:t>
            </a:r>
            <a:r>
              <a:rPr lang="fr-FR" sz="1600" dirty="0" err="1"/>
              <a:t>measuring</a:t>
            </a:r>
            <a:r>
              <a:rPr lang="fr-FR" sz="1600" dirty="0"/>
              <a:t> </a:t>
            </a:r>
            <a:r>
              <a:rPr lang="fr-FR" sz="1600" dirty="0" err="1"/>
              <a:t>it</a:t>
            </a:r>
            <a:r>
              <a:rPr lang="fr-FR" sz="1600" dirty="0"/>
              <a:t> </a:t>
            </a:r>
            <a:endParaRPr lang="en-GB" sz="1600" dirty="0"/>
          </a:p>
        </p:txBody>
      </p:sp>
      <p:sp>
        <p:nvSpPr>
          <p:cNvPr id="17" name="Rectangle 16">
            <a:extLst>
              <a:ext uri="{FF2B5EF4-FFF2-40B4-BE49-F238E27FC236}">
                <a16:creationId xmlns:a16="http://schemas.microsoft.com/office/drawing/2014/main" id="{C8C61AEB-B84B-5B34-9A2A-D5A21256E530}"/>
              </a:ext>
            </a:extLst>
          </p:cNvPr>
          <p:cNvSpPr/>
          <p:nvPr/>
        </p:nvSpPr>
        <p:spPr>
          <a:xfrm>
            <a:off x="8342312" y="4034457"/>
            <a:ext cx="3428088"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a:solidFill>
                  <a:srgbClr val="DC582A"/>
                </a:solidFill>
              </a:rPr>
              <a:t>Brain </a:t>
            </a:r>
            <a:r>
              <a:rPr lang="fr-FR" sz="1400" b="1" dirty="0" err="1">
                <a:solidFill>
                  <a:srgbClr val="DC582A"/>
                </a:solidFill>
              </a:rPr>
              <a:t>correlates</a:t>
            </a:r>
            <a:r>
              <a:rPr lang="fr-FR" sz="1400" b="1" dirty="0">
                <a:solidFill>
                  <a:srgbClr val="DC582A"/>
                </a:solidFill>
              </a:rPr>
              <a:t> of </a:t>
            </a:r>
            <a:r>
              <a:rPr lang="fr-FR" sz="1400" b="1" dirty="0" err="1">
                <a:solidFill>
                  <a:srgbClr val="DC582A"/>
                </a:solidFill>
              </a:rPr>
              <a:t>bodily</a:t>
            </a:r>
            <a:r>
              <a:rPr lang="fr-FR" sz="1400" b="1" dirty="0">
                <a:solidFill>
                  <a:srgbClr val="DC582A"/>
                </a:solidFill>
              </a:rPr>
              <a:t> changes</a:t>
            </a:r>
            <a:endParaRPr lang="en-GB" sz="1400" b="1" dirty="0">
              <a:solidFill>
                <a:srgbClr val="DC582A"/>
              </a:solidFill>
            </a:endParaRPr>
          </a:p>
          <a:p>
            <a:pPr marL="285750" indent="-285750">
              <a:buFont typeface="Wingdings" panose="05000000000000000000" pitchFamily="2" charset="2"/>
              <a:buChar char="ü"/>
            </a:pPr>
            <a:r>
              <a:rPr lang="en-GB" sz="1400" dirty="0"/>
              <a:t>Heartbeat evoked potentials</a:t>
            </a:r>
          </a:p>
          <a:p>
            <a:pPr marL="285750" indent="-285750">
              <a:buFont typeface="Wingdings" panose="05000000000000000000" pitchFamily="2" charset="2"/>
              <a:buChar char="ü"/>
            </a:pPr>
            <a:r>
              <a:rPr lang="en-GB" sz="1400" dirty="0"/>
              <a:t>Neural correlates of physiological changes / states (emotions)</a:t>
            </a:r>
          </a:p>
        </p:txBody>
      </p:sp>
      <p:sp>
        <p:nvSpPr>
          <p:cNvPr id="25" name="Arc 24">
            <a:extLst>
              <a:ext uri="{FF2B5EF4-FFF2-40B4-BE49-F238E27FC236}">
                <a16:creationId xmlns:a16="http://schemas.microsoft.com/office/drawing/2014/main" id="{46B67D73-F6D9-43D8-9699-40BFE715061A}"/>
              </a:ext>
            </a:extLst>
          </p:cNvPr>
          <p:cNvSpPr/>
          <p:nvPr/>
        </p:nvSpPr>
        <p:spPr>
          <a:xfrm>
            <a:off x="6433887" y="3169476"/>
            <a:ext cx="1851529" cy="1996662"/>
          </a:xfrm>
          <a:prstGeom prst="arc">
            <a:avLst>
              <a:gd name="adj1" fmla="val 16200000"/>
              <a:gd name="adj2" fmla="val 5375271"/>
            </a:avLst>
          </a:prstGeom>
          <a:ln w="1270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 name="Picture 3" descr="A close up of a magnifying glass&#10;&#10;AI-generated content may be incorrect.">
            <a:extLst>
              <a:ext uri="{FF2B5EF4-FFF2-40B4-BE49-F238E27FC236}">
                <a16:creationId xmlns:a16="http://schemas.microsoft.com/office/drawing/2014/main" id="{1A83A08E-DBC0-3161-88B4-76EAA04C3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20742" flipH="1" flipV="1">
            <a:off x="7906794" y="2753773"/>
            <a:ext cx="1111719" cy="1322490"/>
          </a:xfrm>
          <a:prstGeom prst="rect">
            <a:avLst/>
          </a:prstGeom>
        </p:spPr>
      </p:pic>
      <p:sp>
        <p:nvSpPr>
          <p:cNvPr id="26" name="Arc 25">
            <a:extLst>
              <a:ext uri="{FF2B5EF4-FFF2-40B4-BE49-F238E27FC236}">
                <a16:creationId xmlns:a16="http://schemas.microsoft.com/office/drawing/2014/main" id="{7C995528-2600-0A0E-76B8-6E5CFB567ED3}"/>
              </a:ext>
            </a:extLst>
          </p:cNvPr>
          <p:cNvSpPr/>
          <p:nvPr/>
        </p:nvSpPr>
        <p:spPr>
          <a:xfrm flipH="1">
            <a:off x="4002813" y="3857483"/>
            <a:ext cx="1340426" cy="1445495"/>
          </a:xfrm>
          <a:prstGeom prst="arc">
            <a:avLst>
              <a:gd name="adj1" fmla="val 16200000"/>
              <a:gd name="adj2" fmla="val 5375271"/>
            </a:avLst>
          </a:prstGeom>
          <a:ln w="1016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angle 26">
            <a:extLst>
              <a:ext uri="{FF2B5EF4-FFF2-40B4-BE49-F238E27FC236}">
                <a16:creationId xmlns:a16="http://schemas.microsoft.com/office/drawing/2014/main" id="{3A5E11A4-43FF-53A5-FE34-5481DABAA91C}"/>
              </a:ext>
            </a:extLst>
          </p:cNvPr>
          <p:cNvSpPr/>
          <p:nvPr/>
        </p:nvSpPr>
        <p:spPr>
          <a:xfrm>
            <a:off x="1036034" y="3860245"/>
            <a:ext cx="3428088"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a:solidFill>
                  <a:srgbClr val="00B050"/>
                </a:solidFill>
              </a:rPr>
              <a:t>Brain-body </a:t>
            </a:r>
            <a:r>
              <a:rPr lang="fr-FR" sz="1400" b="1" dirty="0" err="1">
                <a:solidFill>
                  <a:srgbClr val="00B050"/>
                </a:solidFill>
              </a:rPr>
              <a:t>coupling</a:t>
            </a:r>
            <a:endParaRPr lang="en-GB" sz="1400" b="1" dirty="0">
              <a:solidFill>
                <a:srgbClr val="00B050"/>
              </a:solidFill>
            </a:endParaRPr>
          </a:p>
          <a:p>
            <a:pPr marL="285750" indent="-285750">
              <a:buFont typeface="Wingdings" panose="05000000000000000000" pitchFamily="2" charset="2"/>
              <a:buChar char="ü"/>
            </a:pPr>
            <a:r>
              <a:rPr lang="en-GB" sz="1400" dirty="0"/>
              <a:t>Baroreflex</a:t>
            </a:r>
          </a:p>
          <a:p>
            <a:pPr marL="285750" indent="-285750">
              <a:buFont typeface="Wingdings" panose="05000000000000000000" pitchFamily="2" charset="2"/>
              <a:buChar char="ü"/>
            </a:pPr>
            <a:r>
              <a:rPr lang="en-GB" sz="1400" dirty="0"/>
              <a:t>Vagal tone </a:t>
            </a:r>
            <a:r>
              <a:rPr lang="en-GB" sz="800" dirty="0"/>
              <a:t>(respiratory sinus arrhythmia)</a:t>
            </a:r>
          </a:p>
          <a:p>
            <a:pPr marL="285750" indent="-285750">
              <a:buFont typeface="Wingdings" panose="05000000000000000000" pitchFamily="2" charset="2"/>
              <a:buChar char="ü"/>
            </a:pPr>
            <a:r>
              <a:rPr lang="en-GB" sz="1400" dirty="0"/>
              <a:t>Heart rate variability (HRV)</a:t>
            </a:r>
          </a:p>
        </p:txBody>
      </p:sp>
      <p:pic>
        <p:nvPicPr>
          <p:cNvPr id="20" name="Picture 19" descr="A close up of a magnifying glass&#10;&#10;AI-generated content may be incorrect.">
            <a:extLst>
              <a:ext uri="{FF2B5EF4-FFF2-40B4-BE49-F238E27FC236}">
                <a16:creationId xmlns:a16="http://schemas.microsoft.com/office/drawing/2014/main" id="{97FAA365-8E91-6E50-FF45-37DE6832E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78484">
            <a:off x="3194443" y="4585127"/>
            <a:ext cx="1037192" cy="1233834"/>
          </a:xfrm>
          <a:prstGeom prst="rect">
            <a:avLst/>
          </a:prstGeom>
        </p:spPr>
      </p:pic>
      <p:sp>
        <p:nvSpPr>
          <p:cNvPr id="29" name="Arc 28">
            <a:extLst>
              <a:ext uri="{FF2B5EF4-FFF2-40B4-BE49-F238E27FC236}">
                <a16:creationId xmlns:a16="http://schemas.microsoft.com/office/drawing/2014/main" id="{C577C550-A780-8B53-E5FF-3FD85322C028}"/>
              </a:ext>
            </a:extLst>
          </p:cNvPr>
          <p:cNvSpPr/>
          <p:nvPr/>
        </p:nvSpPr>
        <p:spPr>
          <a:xfrm flipV="1">
            <a:off x="6898178" y="3801166"/>
            <a:ext cx="909092" cy="980351"/>
          </a:xfrm>
          <a:prstGeom prst="arc">
            <a:avLst>
              <a:gd name="adj1" fmla="val 16200000"/>
              <a:gd name="adj2" fmla="val 5375271"/>
            </a:avLst>
          </a:prstGeom>
          <a:ln w="101600">
            <a:solidFill>
              <a:srgbClr val="DC582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8" name="Picture 17" descr="A close up of a magnifying glass&#10;&#10;AI-generated content may be incorrect.">
            <a:extLst>
              <a:ext uri="{FF2B5EF4-FFF2-40B4-BE49-F238E27FC236}">
                <a16:creationId xmlns:a16="http://schemas.microsoft.com/office/drawing/2014/main" id="{63A4EDA8-1BAA-8D30-0007-64875BAAE1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416548" y="3968870"/>
            <a:ext cx="1150010" cy="1368041"/>
          </a:xfrm>
          <a:prstGeom prst="rect">
            <a:avLst/>
          </a:prstGeom>
        </p:spPr>
      </p:pic>
      <p:sp>
        <p:nvSpPr>
          <p:cNvPr id="30" name="Arc 29">
            <a:extLst>
              <a:ext uri="{FF2B5EF4-FFF2-40B4-BE49-F238E27FC236}">
                <a16:creationId xmlns:a16="http://schemas.microsoft.com/office/drawing/2014/main" id="{6A2AFE94-9D80-0D6A-776B-B79059A3D926}"/>
              </a:ext>
            </a:extLst>
          </p:cNvPr>
          <p:cNvSpPr/>
          <p:nvPr/>
        </p:nvSpPr>
        <p:spPr>
          <a:xfrm flipH="1" flipV="1">
            <a:off x="3741487" y="2796775"/>
            <a:ext cx="1851529" cy="1996662"/>
          </a:xfrm>
          <a:prstGeom prst="arc">
            <a:avLst>
              <a:gd name="adj1" fmla="val 16200000"/>
              <a:gd name="adj2" fmla="val 5375271"/>
            </a:avLst>
          </a:prstGeom>
          <a:ln w="107950">
            <a:solidFill>
              <a:srgbClr val="DC582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31" name="Picture 30" descr="A close up of a magnifying glass&#10;&#10;AI-generated content may be incorrect.">
            <a:extLst>
              <a:ext uri="{FF2B5EF4-FFF2-40B4-BE49-F238E27FC236}">
                <a16:creationId xmlns:a16="http://schemas.microsoft.com/office/drawing/2014/main" id="{262D12BC-31FA-1189-EE36-90308D5F66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23569">
            <a:off x="2736983" y="2924926"/>
            <a:ext cx="1037192" cy="1233834"/>
          </a:xfrm>
          <a:prstGeom prst="rect">
            <a:avLst/>
          </a:prstGeom>
        </p:spPr>
      </p:pic>
      <p:sp>
        <p:nvSpPr>
          <p:cNvPr id="32" name="Rectangle 31">
            <a:extLst>
              <a:ext uri="{FF2B5EF4-FFF2-40B4-BE49-F238E27FC236}">
                <a16:creationId xmlns:a16="http://schemas.microsoft.com/office/drawing/2014/main" id="{B029F3A0-D38F-6988-7A60-18F81856EB11}"/>
              </a:ext>
            </a:extLst>
          </p:cNvPr>
          <p:cNvSpPr/>
          <p:nvPr/>
        </p:nvSpPr>
        <p:spPr>
          <a:xfrm>
            <a:off x="2247019" y="2412928"/>
            <a:ext cx="1999797"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err="1">
                <a:solidFill>
                  <a:srgbClr val="DC582A"/>
                </a:solidFill>
              </a:rPr>
              <a:t>Effect</a:t>
            </a:r>
            <a:r>
              <a:rPr lang="fr-FR" sz="1400" b="1" dirty="0">
                <a:solidFill>
                  <a:srgbClr val="DC582A"/>
                </a:solidFill>
              </a:rPr>
              <a:t> of </a:t>
            </a:r>
            <a:r>
              <a:rPr lang="fr-FR" sz="1400" b="1" dirty="0" err="1">
                <a:solidFill>
                  <a:srgbClr val="DC582A"/>
                </a:solidFill>
              </a:rPr>
              <a:t>bodily</a:t>
            </a:r>
            <a:r>
              <a:rPr lang="fr-FR" sz="1400" b="1" dirty="0">
                <a:solidFill>
                  <a:srgbClr val="DC582A"/>
                </a:solidFill>
              </a:rPr>
              <a:t> states on cognition</a:t>
            </a:r>
            <a:endParaRPr lang="en-GB" sz="1400" b="1" dirty="0">
              <a:solidFill>
                <a:srgbClr val="DC582A"/>
              </a:solidFill>
            </a:endParaRPr>
          </a:p>
          <a:p>
            <a:pPr marL="285750" indent="-285750">
              <a:buFont typeface="Wingdings" panose="05000000000000000000" pitchFamily="2" charset="2"/>
              <a:buChar char="ü"/>
            </a:pPr>
            <a:r>
              <a:rPr lang="en-GB" sz="1400" dirty="0"/>
              <a:t>Effect of the cardiac phase</a:t>
            </a:r>
          </a:p>
        </p:txBody>
      </p:sp>
    </p:spTree>
    <p:extLst>
      <p:ext uri="{BB962C8B-B14F-4D97-AF65-F5344CB8AC3E}">
        <p14:creationId xmlns:p14="http://schemas.microsoft.com/office/powerpoint/2010/main" val="38664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25" grpId="0" animBg="1"/>
      <p:bldP spid="26" grpId="0" animBg="1"/>
      <p:bldP spid="27" grpId="0"/>
      <p:bldP spid="29" grpId="0" animBg="1"/>
      <p:bldP spid="30" grpId="0" animBg="1"/>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concept at the « </a:t>
            </a:r>
            <a:r>
              <a:rPr lang="fr-FR" dirty="0" err="1">
                <a:solidFill>
                  <a:schemeClr val="bg1"/>
                </a:solidFill>
              </a:rPr>
              <a:t>heart</a:t>
            </a:r>
            <a:r>
              <a:rPr lang="fr-FR" dirty="0">
                <a:solidFill>
                  <a:schemeClr val="bg1"/>
                </a:solidFill>
              </a:rPr>
              <a:t> » of modern cognitive </a:t>
            </a:r>
            <a:r>
              <a:rPr lang="fr-FR" dirty="0" err="1">
                <a:solidFill>
                  <a:schemeClr val="bg1"/>
                </a:solidFill>
              </a:rPr>
              <a:t>psychology</a:t>
            </a:r>
            <a:r>
              <a:rPr lang="fr-FR" dirty="0">
                <a:solidFill>
                  <a:schemeClr val="bg1"/>
                </a:solidFill>
              </a:rPr>
              <a:t>, and </a:t>
            </a:r>
            <a:r>
              <a:rPr lang="fr-FR" dirty="0" err="1">
                <a:solidFill>
                  <a:schemeClr val="bg1"/>
                </a:solidFill>
              </a:rPr>
              <a:t>attracting</a:t>
            </a:r>
            <a:r>
              <a:rPr lang="fr-FR" dirty="0">
                <a:solidFill>
                  <a:schemeClr val="bg1"/>
                </a:solidFill>
              </a:rPr>
              <a:t> a lot of </a:t>
            </a:r>
            <a:r>
              <a:rPr lang="fr-FR" dirty="0" err="1">
                <a:solidFill>
                  <a:schemeClr val="bg1"/>
                </a:solidFill>
              </a:rPr>
              <a:t>interest</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1D530340-F334-CF60-837C-9539888F20E6}"/>
              </a:ext>
            </a:extLst>
          </p:cNvPr>
          <p:cNvSpPr/>
          <p:nvPr/>
        </p:nvSpPr>
        <p:spPr>
          <a:xfrm>
            <a:off x="5765031" y="1370173"/>
            <a:ext cx="5180059" cy="256471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620A170-3243-08E7-CD4C-DD661F980445}"/>
              </a:ext>
            </a:extLst>
          </p:cNvPr>
          <p:cNvSpPr/>
          <p:nvPr/>
        </p:nvSpPr>
        <p:spPr>
          <a:xfrm>
            <a:off x="438729" y="3951976"/>
            <a:ext cx="5988241" cy="2856045"/>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8EBDD64-B5DA-0BE6-21D5-440CBCB2FCCE}"/>
              </a:ext>
            </a:extLst>
          </p:cNvPr>
          <p:cNvSpPr/>
          <p:nvPr/>
        </p:nvSpPr>
        <p:spPr>
          <a:xfrm>
            <a:off x="6426971" y="3934886"/>
            <a:ext cx="5577994" cy="274113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10589</TotalTime>
  <Words>3523</Words>
  <Application>Microsoft Office PowerPoint</Application>
  <PresentationFormat>Widescreen</PresentationFormat>
  <Paragraphs>449</Paragraphs>
  <Slides>39</Slides>
  <Notes>16</Notes>
  <HiddenSlides>2</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39</vt:i4>
      </vt:variant>
    </vt:vector>
  </HeadingPairs>
  <TitlesOfParts>
    <vt:vector size="52" baseType="lpstr">
      <vt:lpstr>Arial</vt:lpstr>
      <vt:lpstr>Arial</vt:lpstr>
      <vt:lpstr>Calibri</vt:lpstr>
      <vt:lpstr>Merriweather</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Embodied Brain Interoception</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A disgusting history</vt:lpstr>
      <vt:lpstr>The Insula: A Hub</vt:lpstr>
      <vt:lpstr>Multidimensional?</vt:lpstr>
      <vt:lpstr>Dimensional models</vt:lpstr>
      <vt:lpstr>Interoception is an adaptive mechanism</vt:lpstr>
      <vt:lpstr>Quizz</vt:lpstr>
      <vt:lpstr>How would you measure interoception?</vt:lpstr>
      <vt:lpstr>Direct Measures</vt:lpstr>
      <vt:lpstr>Questionnaires</vt:lpstr>
      <vt:lpstr>Bodily Mapping</vt:lpstr>
      <vt:lpstr>« Objective » Tasks</vt:lpstr>
      <vt:lpstr>Cardioception</vt:lpstr>
      <vt:lpstr>Psychophysics Paradigms</vt:lpstr>
      <vt:lpstr>Gastroception</vt:lpstr>
      <vt:lpstr>Dermoception / Thermoception</vt:lpstr>
      <vt:lpstr>Genitoception</vt:lpstr>
      <vt:lpstr>Neuroimaging</vt:lpstr>
      <vt:lpstr>HEP Features</vt:lpstr>
      <vt:lpstr>HEP Applications</vt:lpstr>
      <vt:lpstr>Indirect Measures</vt:lpstr>
      <vt:lpstr>Cardiac Phase</vt:lpstr>
      <vt:lpstr>Cardiac Phase influences Behavior</vt:lpstr>
      <vt:lpstr>Cardiac Phase: Effect on Cognition</vt:lpstr>
      <vt:lpstr>Cardiac Phase: Standardization </vt:lpstr>
      <vt:lpstr>Measuring Interoception</vt:lpstr>
      <vt:lpstr>Measuring Interoception</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775</cp:revision>
  <dcterms:created xsi:type="dcterms:W3CDTF">2020-02-03T12:08:13Z</dcterms:created>
  <dcterms:modified xsi:type="dcterms:W3CDTF">2025-11-27T13:22:07Z</dcterms:modified>
</cp:coreProperties>
</file>